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3" r:id="rId4"/>
    <p:sldId id="267" r:id="rId5"/>
    <p:sldId id="269" r:id="rId6"/>
    <p:sldId id="273" r:id="rId7"/>
    <p:sldId id="275" r:id="rId8"/>
    <p:sldId id="278" r:id="rId9"/>
    <p:sldId id="281" r:id="rId10"/>
    <p:sldId id="282" r:id="rId11"/>
    <p:sldId id="257" r:id="rId12"/>
    <p:sldId id="280" r:id="rId13"/>
    <p:sldId id="279"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193892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38488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135392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E">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92481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E">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851330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E">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46498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E">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541288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PE">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866259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PE">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4189926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PE">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725388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E">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2218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1030076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E">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592745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E">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527691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E">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601137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4638"/>
            <a:ext cx="8229600" cy="58515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4"/>
          <p:cNvSpPr>
            <a:spLocks noGrp="1" noChangeArrowheads="1"/>
          </p:cNvSpPr>
          <p:nvPr>
            <p:ph type="dt" sz="half" idx="10"/>
          </p:nvPr>
        </p:nvSpPr>
        <p:spPr/>
        <p:txBody>
          <a:bodyPr/>
          <a:lstStyle>
            <a:lvl1pPr>
              <a:defRPr/>
            </a:lvl1pPr>
          </a:lstStyle>
          <a:p>
            <a:pPr>
              <a:defRPr/>
            </a:pPr>
            <a:endParaRPr lang="pt-BR">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Rectangle 6"/>
          <p:cNvSpPr>
            <a:spLocks noGrp="1" noChangeArrowheads="1"/>
          </p:cNvSpPr>
          <p:nvPr>
            <p:ph type="sldNum" sz="quarter" idx="12"/>
          </p:nvPr>
        </p:nvSpPr>
        <p:spPr/>
        <p:txBody>
          <a:bodyPr/>
          <a:lstStyle>
            <a:lvl1pPr>
              <a:defRPr/>
            </a:lvl1pPr>
          </a:lstStyle>
          <a:p>
            <a:pPr>
              <a:defRPr/>
            </a:pPr>
            <a:fld id="{ACC35A77-5288-4592-818F-746C33FE7201}"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35988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196767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101286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7343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66089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190949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95368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C3AB49-6A7B-4F22-AECE-2C6DBD3FA0AD}" type="datetimeFigureOut">
              <a:rPr lang="es-MX" smtClean="0"/>
              <a:t>03/10/2016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E16FAC-E7FD-421D-8395-7203B67D23E6}" type="slidenum">
              <a:rPr lang="es-MX" smtClean="0"/>
              <a:t>‹Nº›</a:t>
            </a:fld>
            <a:endParaRPr lang="es-MX"/>
          </a:p>
        </p:txBody>
      </p:sp>
    </p:spTree>
    <p:extLst>
      <p:ext uri="{BB962C8B-B14F-4D97-AF65-F5344CB8AC3E}">
        <p14:creationId xmlns:p14="http://schemas.microsoft.com/office/powerpoint/2010/main" val="80034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3AB49-6A7B-4F22-AECE-2C6DBD3FA0AD}" type="datetimeFigureOut">
              <a:rPr lang="es-MX" smtClean="0"/>
              <a:t>03/10/2016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16FAC-E7FD-421D-8395-7203B67D23E6}" type="slidenum">
              <a:rPr lang="es-MX" smtClean="0"/>
              <a:t>‹Nº›</a:t>
            </a:fld>
            <a:endParaRPr lang="es-MX"/>
          </a:p>
        </p:txBody>
      </p:sp>
    </p:spTree>
    <p:extLst>
      <p:ext uri="{BB962C8B-B14F-4D97-AF65-F5344CB8AC3E}">
        <p14:creationId xmlns:p14="http://schemas.microsoft.com/office/powerpoint/2010/main" val="1300838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07365-6A79-43F8-AE52-D61FB12B77AE}" type="datetimeFigureOut">
              <a:rPr lang="es-PE" smtClean="0">
                <a:solidFill>
                  <a:prstClr val="black">
                    <a:tint val="75000"/>
                  </a:prstClr>
                </a:solidFill>
              </a:rPr>
              <a:pPr/>
              <a:t>03/10/2016</a:t>
            </a:fld>
            <a:endParaRPr lang="es-PE">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7E6AE-857C-475F-A91D-040245A34E6A}"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766356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hyperlink" Target="http://images.google.com.pe/imgres?imgurl=http://ignorantisimo.free.fr/CELA/img/Etnias.jpg&amp;imgrefurl=http://latinoamericanos.wordpress.com/category/indoamerica/etnias/&amp;usg=__XvGlK2d3GE4grmh-i8XyetfOv50=&amp;h=504&amp;w=360&amp;sz=217&amp;hl=es&amp;start=3&amp;tbnid=bN114e6LQiu0nM:&amp;tbnh=130&amp;tbnw=93&amp;prev=/images?q=etnias+del+peru&amp;gbv=2&amp;hl=es&amp;sa=G" TargetMode="External"/><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images.google.com.pe/imgres?imgurl=http://www.hacer.org/report/uploaded_images/Aidesep_logo_01-769787.gif&amp;imgrefurl=http://www.hacer.org/report/2009/06/peru-unoamerica-denounces-plot-to.html&amp;usg=__vvuDHep068WTlbmhbdjbe8Ro_Yg=&amp;h=189&amp;w=216&amp;sz=17&amp;hl=es&amp;start=1&amp;sig2=_wgHcT_UFtjL-IZs_njyYg&amp;tbnid=cq4lBinAM8RMrM:&amp;tbnh=94&amp;tbnw=107&amp;prev=/images?q=LOGO+AIDESEP&amp;gbv=2&amp;hl=es&amp;ei=vChqSv-UEZrzmQeGucWOB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b="1" dirty="0" smtClean="0">
                <a:solidFill>
                  <a:srgbClr val="FF0000"/>
                </a:solidFill>
              </a:rPr>
              <a:t>CAMINO RECORRIDO Y LA ACOGIDA DE LA </a:t>
            </a:r>
            <a:r>
              <a:rPr lang="es-MX" b="1" dirty="0" smtClean="0">
                <a:solidFill>
                  <a:srgbClr val="00B050"/>
                </a:solidFill>
              </a:rPr>
              <a:t>REPAM</a:t>
            </a:r>
            <a:r>
              <a:rPr lang="es-MX" b="1" dirty="0" smtClean="0">
                <a:solidFill>
                  <a:srgbClr val="FF0000"/>
                </a:solidFill>
              </a:rPr>
              <a:t> EN EL </a:t>
            </a:r>
            <a:r>
              <a:rPr lang="es-MX" b="1" dirty="0" smtClean="0">
                <a:solidFill>
                  <a:schemeClr val="tx2">
                    <a:lumMod val="50000"/>
                  </a:schemeClr>
                </a:solidFill>
              </a:rPr>
              <a:t>CELAM</a:t>
            </a:r>
            <a:r>
              <a:rPr lang="es-MX" b="1" dirty="0" smtClean="0">
                <a:solidFill>
                  <a:srgbClr val="FF0000"/>
                </a:solidFill>
              </a:rPr>
              <a:t> </a:t>
            </a:r>
            <a:endParaRPr lang="es-MX" b="1" dirty="0">
              <a:solidFill>
                <a:srgbClr val="FF0000"/>
              </a:solidFill>
            </a:endParaRPr>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907841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040496" y="-27384"/>
            <a:ext cx="3996000" cy="6876000"/>
          </a:xfrm>
        </p:spPr>
        <p:txBody>
          <a:bodyPr/>
          <a:lstStyle/>
          <a:p>
            <a:r>
              <a:rPr lang="es-MX" b="1" i="1" dirty="0" smtClean="0">
                <a:solidFill>
                  <a:schemeClr val="accent6">
                    <a:lumMod val="50000"/>
                  </a:schemeClr>
                </a:solidFill>
                <a:effectLst>
                  <a:outerShdw blurRad="38100" dist="38100" dir="2700000" algn="tl">
                    <a:srgbClr val="000000">
                      <a:alpha val="43137"/>
                    </a:srgbClr>
                  </a:outerShdw>
                </a:effectLst>
              </a:rPr>
              <a:t>CONTEMPLAR</a:t>
            </a:r>
            <a:br>
              <a:rPr lang="es-MX" b="1" i="1" dirty="0" smtClean="0">
                <a:solidFill>
                  <a:schemeClr val="accent6">
                    <a:lumMod val="50000"/>
                  </a:schemeClr>
                </a:solidFill>
                <a:effectLst>
                  <a:outerShdw blurRad="38100" dist="38100" dir="2700000" algn="tl">
                    <a:srgbClr val="000000">
                      <a:alpha val="43137"/>
                    </a:srgbClr>
                  </a:outerShdw>
                </a:effectLst>
              </a:rPr>
            </a:br>
            <a:r>
              <a:rPr lang="es-MX" b="1" i="1" dirty="0" smtClean="0">
                <a:solidFill>
                  <a:schemeClr val="accent6">
                    <a:lumMod val="50000"/>
                  </a:schemeClr>
                </a:solidFill>
                <a:effectLst>
                  <a:outerShdw blurRad="38100" dist="38100" dir="2700000" algn="tl">
                    <a:srgbClr val="000000">
                      <a:alpha val="43137"/>
                    </a:srgbClr>
                  </a:outerShdw>
                </a:effectLst>
              </a:rPr>
              <a:t>ESCUCHAR</a:t>
            </a:r>
            <a:br>
              <a:rPr lang="es-MX" b="1" i="1" dirty="0" smtClean="0">
                <a:solidFill>
                  <a:schemeClr val="accent6">
                    <a:lumMod val="50000"/>
                  </a:schemeClr>
                </a:solidFill>
                <a:effectLst>
                  <a:outerShdw blurRad="38100" dist="38100" dir="2700000" algn="tl">
                    <a:srgbClr val="000000">
                      <a:alpha val="43137"/>
                    </a:srgbClr>
                  </a:outerShdw>
                </a:effectLst>
              </a:rPr>
            </a:br>
            <a:r>
              <a:rPr lang="es-MX" b="1" i="1" dirty="0" smtClean="0">
                <a:solidFill>
                  <a:schemeClr val="accent6">
                    <a:lumMod val="50000"/>
                  </a:schemeClr>
                </a:solidFill>
                <a:effectLst>
                  <a:outerShdw blurRad="38100" dist="38100" dir="2700000" algn="tl">
                    <a:srgbClr val="000000">
                      <a:alpha val="43137"/>
                    </a:srgbClr>
                  </a:outerShdw>
                </a:effectLst>
              </a:rPr>
              <a:t/>
            </a:r>
            <a:br>
              <a:rPr lang="es-MX" b="1" i="1" dirty="0" smtClean="0">
                <a:solidFill>
                  <a:schemeClr val="accent6">
                    <a:lumMod val="50000"/>
                  </a:schemeClr>
                </a:solidFill>
                <a:effectLst>
                  <a:outerShdw blurRad="38100" dist="38100" dir="2700000" algn="tl">
                    <a:srgbClr val="000000">
                      <a:alpha val="43137"/>
                    </a:srgbClr>
                  </a:outerShdw>
                </a:effectLst>
              </a:rPr>
            </a:br>
            <a:r>
              <a:rPr lang="es-MX" dirty="0" smtClean="0">
                <a:solidFill>
                  <a:srgbClr val="FF0000"/>
                </a:solidFill>
              </a:rPr>
              <a:t>«El gemido de la tierra se une al gemido de los abandonados del mundo»</a:t>
            </a:r>
            <a:br>
              <a:rPr lang="es-MX" dirty="0" smtClean="0">
                <a:solidFill>
                  <a:srgbClr val="FF0000"/>
                </a:solidFill>
              </a:rPr>
            </a:br>
            <a:r>
              <a:rPr lang="es-MX" sz="3600" dirty="0" err="1" smtClean="0"/>
              <a:t>Laudato</a:t>
            </a:r>
            <a:r>
              <a:rPr lang="es-MX" sz="3600" dirty="0" smtClean="0"/>
              <a:t> Si’</a:t>
            </a:r>
            <a:r>
              <a:rPr lang="es-MX" dirty="0" smtClean="0"/>
              <a:t> </a:t>
            </a:r>
            <a:endParaRPr lang="es-MX" dirty="0"/>
          </a:p>
        </p:txBody>
      </p:sp>
      <p:pic>
        <p:nvPicPr>
          <p:cNvPr id="1026" name="Picture 2" descr="E:\00001 ALABADO SEAS ENCÍCLICA\PAPA ECOLÓGI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2" y="-891480"/>
            <a:ext cx="5040000" cy="832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7984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0496" y="-27384"/>
            <a:ext cx="3996000" cy="6876000"/>
          </a:xfrm>
        </p:spPr>
        <p:txBody>
          <a:bodyPr/>
          <a:lstStyle/>
          <a:p>
            <a:r>
              <a:rPr lang="es-MX" b="1" i="1" dirty="0" smtClean="0">
                <a:solidFill>
                  <a:schemeClr val="accent6">
                    <a:lumMod val="50000"/>
                  </a:schemeClr>
                </a:solidFill>
                <a:effectLst>
                  <a:outerShdw blurRad="38100" dist="38100" dir="2700000" algn="tl">
                    <a:srgbClr val="000000">
                      <a:alpha val="43137"/>
                    </a:srgbClr>
                  </a:outerShdw>
                </a:effectLst>
              </a:rPr>
              <a:t>REFLEXIONAR</a:t>
            </a:r>
            <a:br>
              <a:rPr lang="es-MX" b="1" i="1" dirty="0" smtClean="0">
                <a:solidFill>
                  <a:schemeClr val="accent6">
                    <a:lumMod val="50000"/>
                  </a:schemeClr>
                </a:solidFill>
                <a:effectLst>
                  <a:outerShdw blurRad="38100" dist="38100" dir="2700000" algn="tl">
                    <a:srgbClr val="000000">
                      <a:alpha val="43137"/>
                    </a:srgbClr>
                  </a:outerShdw>
                </a:effectLst>
              </a:rPr>
            </a:br>
            <a:r>
              <a:rPr lang="es-MX" b="1" i="1" dirty="0" smtClean="0">
                <a:solidFill>
                  <a:schemeClr val="accent6">
                    <a:lumMod val="50000"/>
                  </a:schemeClr>
                </a:solidFill>
                <a:effectLst>
                  <a:outerShdw blurRad="38100" dist="38100" dir="2700000" algn="tl">
                    <a:srgbClr val="000000">
                      <a:alpha val="43137"/>
                    </a:srgbClr>
                  </a:outerShdw>
                </a:effectLst>
              </a:rPr>
              <a:t>DISCERNIR</a:t>
            </a:r>
            <a:br>
              <a:rPr lang="es-MX" b="1" i="1" dirty="0" smtClean="0">
                <a:solidFill>
                  <a:schemeClr val="accent6">
                    <a:lumMod val="50000"/>
                  </a:schemeClr>
                </a:solidFill>
                <a:effectLst>
                  <a:outerShdw blurRad="38100" dist="38100" dir="2700000" algn="tl">
                    <a:srgbClr val="000000">
                      <a:alpha val="43137"/>
                    </a:srgbClr>
                  </a:outerShdw>
                </a:effectLst>
              </a:rPr>
            </a:br>
            <a:r>
              <a:rPr lang="es-MX" b="1" i="1" dirty="0" smtClean="0">
                <a:solidFill>
                  <a:schemeClr val="accent6">
                    <a:lumMod val="50000"/>
                  </a:schemeClr>
                </a:solidFill>
                <a:effectLst>
                  <a:outerShdw blurRad="38100" dist="38100" dir="2700000" algn="tl">
                    <a:srgbClr val="000000">
                      <a:alpha val="43137"/>
                    </a:srgbClr>
                  </a:outerShdw>
                </a:effectLst>
              </a:rPr>
              <a:t/>
            </a:r>
            <a:br>
              <a:rPr lang="es-MX" b="1" i="1" dirty="0" smtClean="0">
                <a:solidFill>
                  <a:schemeClr val="accent6">
                    <a:lumMod val="50000"/>
                  </a:schemeClr>
                </a:solidFill>
                <a:effectLst>
                  <a:outerShdw blurRad="38100" dist="38100" dir="2700000" algn="tl">
                    <a:srgbClr val="000000">
                      <a:alpha val="43137"/>
                    </a:srgbClr>
                  </a:outerShdw>
                </a:effectLst>
              </a:rPr>
            </a:br>
            <a:r>
              <a:rPr lang="es-MX" dirty="0" smtClean="0"/>
              <a:t> </a:t>
            </a:r>
            <a:endParaRPr lang="es-MX" dirty="0"/>
          </a:p>
        </p:txBody>
      </p:sp>
      <p:pic>
        <p:nvPicPr>
          <p:cNvPr id="1026" name="Picture 2" descr="E:\00001 ALABADO SEAS ENCÍCLICA\PAPA ECOLÓGI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2" y="-891480"/>
            <a:ext cx="5040000" cy="832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059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0496" y="-27384"/>
            <a:ext cx="3996000" cy="6876000"/>
          </a:xfrm>
        </p:spPr>
        <p:txBody>
          <a:bodyPr>
            <a:normAutofit/>
          </a:bodyPr>
          <a:lstStyle/>
          <a:p>
            <a:r>
              <a:rPr lang="es-MX" b="1" i="1" dirty="0" smtClean="0">
                <a:solidFill>
                  <a:schemeClr val="accent6">
                    <a:lumMod val="50000"/>
                  </a:schemeClr>
                </a:solidFill>
                <a:effectLst>
                  <a:outerShdw blurRad="38100" dist="38100" dir="2700000" algn="tl">
                    <a:srgbClr val="000000">
                      <a:alpha val="43137"/>
                    </a:srgbClr>
                  </a:outerShdw>
                </a:effectLst>
              </a:rPr>
              <a:t>ACTUAR</a:t>
            </a:r>
            <a:br>
              <a:rPr lang="es-MX" b="1" i="1" dirty="0" smtClean="0">
                <a:solidFill>
                  <a:schemeClr val="accent6">
                    <a:lumMod val="50000"/>
                  </a:schemeClr>
                </a:solidFill>
                <a:effectLst>
                  <a:outerShdw blurRad="38100" dist="38100" dir="2700000" algn="tl">
                    <a:srgbClr val="000000">
                      <a:alpha val="43137"/>
                    </a:srgbClr>
                  </a:outerShdw>
                </a:effectLst>
              </a:rPr>
            </a:br>
            <a:r>
              <a:rPr lang="es-MX" b="1" i="1" dirty="0" smtClean="0">
                <a:solidFill>
                  <a:schemeClr val="accent6">
                    <a:lumMod val="50000"/>
                  </a:schemeClr>
                </a:solidFill>
                <a:effectLst>
                  <a:outerShdw blurRad="38100" dist="38100" dir="2700000" algn="tl">
                    <a:srgbClr val="000000">
                      <a:alpha val="43137"/>
                    </a:srgbClr>
                  </a:outerShdw>
                </a:effectLst>
              </a:rPr>
              <a:t>SERVIR</a:t>
            </a:r>
            <a:br>
              <a:rPr lang="es-MX" b="1" i="1" dirty="0" smtClean="0">
                <a:solidFill>
                  <a:schemeClr val="accent6">
                    <a:lumMod val="50000"/>
                  </a:schemeClr>
                </a:solidFill>
                <a:effectLst>
                  <a:outerShdw blurRad="38100" dist="38100" dir="2700000" algn="tl">
                    <a:srgbClr val="000000">
                      <a:alpha val="43137"/>
                    </a:srgbClr>
                  </a:outerShdw>
                </a:effectLst>
              </a:rPr>
            </a:br>
            <a:r>
              <a:rPr lang="es-MX" b="1" i="1" dirty="0" smtClean="0">
                <a:solidFill>
                  <a:schemeClr val="accent6">
                    <a:lumMod val="50000"/>
                  </a:schemeClr>
                </a:solidFill>
                <a:effectLst>
                  <a:outerShdw blurRad="38100" dist="38100" dir="2700000" algn="tl">
                    <a:srgbClr val="000000">
                      <a:alpha val="43137"/>
                    </a:srgbClr>
                  </a:outerShdw>
                </a:effectLst>
              </a:rPr>
              <a:t/>
            </a:r>
            <a:br>
              <a:rPr lang="es-MX" b="1" i="1" dirty="0" smtClean="0">
                <a:solidFill>
                  <a:schemeClr val="accent6">
                    <a:lumMod val="50000"/>
                  </a:schemeClr>
                </a:solidFill>
                <a:effectLst>
                  <a:outerShdw blurRad="38100" dist="38100" dir="2700000" algn="tl">
                    <a:srgbClr val="000000">
                      <a:alpha val="43137"/>
                    </a:srgbClr>
                  </a:outerShdw>
                </a:effectLst>
              </a:rPr>
            </a:br>
            <a:endParaRPr lang="es-MX" dirty="0"/>
          </a:p>
        </p:txBody>
      </p:sp>
      <p:pic>
        <p:nvPicPr>
          <p:cNvPr id="1026" name="Picture 2" descr="E:\00001 ALABADO SEAS ENCÍCLICA\PAPA ECOLÓGI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2" y="-891480"/>
            <a:ext cx="5040000" cy="832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059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4" name="Group 4"/>
          <p:cNvGrpSpPr>
            <a:grpSpLocks/>
          </p:cNvGrpSpPr>
          <p:nvPr/>
        </p:nvGrpSpPr>
        <p:grpSpPr bwMode="auto">
          <a:xfrm>
            <a:off x="0" y="0"/>
            <a:ext cx="1187450" cy="6858000"/>
            <a:chOff x="0" y="0"/>
            <a:chExt cx="748" cy="4320"/>
          </a:xfrm>
        </p:grpSpPr>
        <p:pic>
          <p:nvPicPr>
            <p:cNvPr id="100369" name="Picture 4" descr="Libro%20Kampua"/>
            <p:cNvPicPr>
              <a:picLocks noChangeAspect="1" noChangeArrowheads="1"/>
            </p:cNvPicPr>
            <p:nvPr/>
          </p:nvPicPr>
          <p:blipFill>
            <a:blip r:embed="rId2">
              <a:extLst>
                <a:ext uri="{28A0092B-C50C-407E-A947-70E740481C1C}">
                  <a14:useLocalDpi xmlns:a14="http://schemas.microsoft.com/office/drawing/2010/main" val="0"/>
                </a:ext>
              </a:extLst>
            </a:blip>
            <a:srcRect t="12636" b="47473"/>
            <a:stretch>
              <a:fillRect/>
            </a:stretch>
          </p:blipFill>
          <p:spPr bwMode="auto">
            <a:xfrm>
              <a:off x="0" y="3884"/>
              <a:ext cx="748"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70" name="Picture 5" descr="amazon_rainforest_peru_204019_237065"/>
            <p:cNvPicPr>
              <a:picLocks noChangeAspect="1" noChangeArrowheads="1"/>
            </p:cNvPicPr>
            <p:nvPr/>
          </p:nvPicPr>
          <p:blipFill>
            <a:blip r:embed="rId3">
              <a:extLst>
                <a:ext uri="{28A0092B-C50C-407E-A947-70E740481C1C}">
                  <a14:useLocalDpi xmlns:a14="http://schemas.microsoft.com/office/drawing/2010/main" val="0"/>
                </a:ext>
              </a:extLst>
            </a:blip>
            <a:srcRect b="17021"/>
            <a:stretch>
              <a:fillRect/>
            </a:stretch>
          </p:blipFill>
          <p:spPr bwMode="auto">
            <a:xfrm>
              <a:off x="0" y="618"/>
              <a:ext cx="748"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71" name="Picture 8" descr="http://tbn1.google.com/images?q=tbn:cq4lBinAM8RMrM:http://www.hacer.org/report/uploaded_images/Aidesep_logo_01-769787.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748"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72" name="Picture 6" descr="100973"/>
            <p:cNvPicPr>
              <a:picLocks noChangeAspect="1" noChangeArrowheads="1"/>
            </p:cNvPicPr>
            <p:nvPr/>
          </p:nvPicPr>
          <p:blipFill>
            <a:blip r:embed="rId6">
              <a:lum bright="10000" contrast="52000"/>
              <a:extLst>
                <a:ext uri="{28A0092B-C50C-407E-A947-70E740481C1C}">
                  <a14:useLocalDpi xmlns:a14="http://schemas.microsoft.com/office/drawing/2010/main" val="0"/>
                </a:ext>
              </a:extLst>
            </a:blip>
            <a:srcRect l="50670" r="22101"/>
            <a:stretch>
              <a:fillRect/>
            </a:stretch>
          </p:blipFill>
          <p:spPr bwMode="auto">
            <a:xfrm>
              <a:off x="0" y="1933"/>
              <a:ext cx="748" cy="1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73" name="Picture 17" descr="Etnias">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117"/>
              <a:ext cx="748"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0355" name="Text Box 17"/>
          <p:cNvSpPr txBox="1">
            <a:spLocks noChangeArrowheads="1"/>
          </p:cNvSpPr>
          <p:nvPr/>
        </p:nvSpPr>
        <p:spPr bwMode="auto">
          <a:xfrm>
            <a:off x="2268538" y="115888"/>
            <a:ext cx="57610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s-ES" b="1" dirty="0">
                <a:solidFill>
                  <a:prstClr val="black"/>
                </a:solidFill>
                <a:effectLst>
                  <a:outerShdw blurRad="38100" dist="38100" dir="2700000" algn="tl">
                    <a:srgbClr val="000000">
                      <a:alpha val="43137"/>
                    </a:srgbClr>
                  </a:outerShdw>
                </a:effectLst>
              </a:rPr>
              <a:t>VISIÓN DEL DESARROLLO INTEGRAL DE LOS PUEBLOS INDÍGENAS</a:t>
            </a:r>
          </a:p>
        </p:txBody>
      </p:sp>
      <p:sp>
        <p:nvSpPr>
          <p:cNvPr id="100356" name="Text Box 18"/>
          <p:cNvSpPr txBox="1">
            <a:spLocks noChangeArrowheads="1"/>
          </p:cNvSpPr>
          <p:nvPr/>
        </p:nvSpPr>
        <p:spPr bwMode="auto">
          <a:xfrm>
            <a:off x="2555875" y="1268413"/>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s-PE">
              <a:solidFill>
                <a:prstClr val="black"/>
              </a:solidFill>
            </a:endParaRPr>
          </a:p>
        </p:txBody>
      </p:sp>
      <p:grpSp>
        <p:nvGrpSpPr>
          <p:cNvPr id="100357" name="Group 22"/>
          <p:cNvGrpSpPr>
            <a:grpSpLocks/>
          </p:cNvGrpSpPr>
          <p:nvPr/>
        </p:nvGrpSpPr>
        <p:grpSpPr bwMode="auto">
          <a:xfrm>
            <a:off x="1763713" y="1052513"/>
            <a:ext cx="6551612" cy="5113337"/>
            <a:chOff x="1202" y="255"/>
            <a:chExt cx="4037" cy="3221"/>
          </a:xfrm>
        </p:grpSpPr>
        <p:sp>
          <p:nvSpPr>
            <p:cNvPr id="100359" name="Oval 10"/>
            <p:cNvSpPr>
              <a:spLocks noChangeArrowheads="1"/>
            </p:cNvSpPr>
            <p:nvPr/>
          </p:nvSpPr>
          <p:spPr bwMode="auto">
            <a:xfrm>
              <a:off x="2653" y="255"/>
              <a:ext cx="1134" cy="99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s-ES">
                  <a:solidFill>
                    <a:prstClr val="black"/>
                  </a:solidFill>
                </a:rPr>
                <a:t>TIERRA</a:t>
              </a:r>
            </a:p>
          </p:txBody>
        </p:sp>
        <p:sp>
          <p:nvSpPr>
            <p:cNvPr id="100360" name="Oval 11"/>
            <p:cNvSpPr>
              <a:spLocks noChangeArrowheads="1"/>
            </p:cNvSpPr>
            <p:nvPr/>
          </p:nvSpPr>
          <p:spPr bwMode="auto">
            <a:xfrm>
              <a:off x="1202" y="1344"/>
              <a:ext cx="1134" cy="99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s-ES">
                  <a:solidFill>
                    <a:prstClr val="black"/>
                  </a:solidFill>
                </a:rPr>
                <a:t>CULTURA</a:t>
              </a:r>
            </a:p>
          </p:txBody>
        </p:sp>
        <p:sp>
          <p:nvSpPr>
            <p:cNvPr id="100361" name="Oval 12"/>
            <p:cNvSpPr>
              <a:spLocks noChangeArrowheads="1"/>
            </p:cNvSpPr>
            <p:nvPr/>
          </p:nvSpPr>
          <p:spPr bwMode="auto">
            <a:xfrm>
              <a:off x="4105" y="1344"/>
              <a:ext cx="1134" cy="99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s-ES">
                  <a:solidFill>
                    <a:prstClr val="black"/>
                  </a:solidFill>
                </a:rPr>
                <a:t>HOMBRE</a:t>
              </a:r>
            </a:p>
          </p:txBody>
        </p:sp>
        <p:sp>
          <p:nvSpPr>
            <p:cNvPr id="100362" name="Oval 13"/>
            <p:cNvSpPr>
              <a:spLocks noChangeArrowheads="1"/>
            </p:cNvSpPr>
            <p:nvPr/>
          </p:nvSpPr>
          <p:spPr bwMode="auto">
            <a:xfrm>
              <a:off x="2653" y="2478"/>
              <a:ext cx="1134" cy="99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s-ES">
                  <a:solidFill>
                    <a:prstClr val="black"/>
                  </a:solidFill>
                </a:rPr>
                <a:t>RECURSOS </a:t>
              </a:r>
            </a:p>
            <a:p>
              <a:pPr algn="ctr"/>
              <a:r>
                <a:rPr lang="es-ES">
                  <a:solidFill>
                    <a:prstClr val="black"/>
                  </a:solidFill>
                </a:rPr>
                <a:t>NATURALES</a:t>
              </a:r>
            </a:p>
          </p:txBody>
        </p:sp>
        <p:sp>
          <p:nvSpPr>
            <p:cNvPr id="100363" name="Oval 14"/>
            <p:cNvSpPr>
              <a:spLocks noChangeArrowheads="1"/>
            </p:cNvSpPr>
            <p:nvPr/>
          </p:nvSpPr>
          <p:spPr bwMode="auto">
            <a:xfrm>
              <a:off x="1202" y="255"/>
              <a:ext cx="4037" cy="3220"/>
            </a:xfrm>
            <a:prstGeom prst="ellipse">
              <a:avLst/>
            </a:prstGeom>
            <a:noFill/>
            <a:ln w="222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PE">
                <a:solidFill>
                  <a:prstClr val="black"/>
                </a:solidFill>
              </a:endParaRPr>
            </a:p>
          </p:txBody>
        </p:sp>
        <p:sp>
          <p:nvSpPr>
            <p:cNvPr id="100364" name="Line 15"/>
            <p:cNvSpPr>
              <a:spLocks noChangeShapeType="1"/>
            </p:cNvSpPr>
            <p:nvPr/>
          </p:nvSpPr>
          <p:spPr bwMode="auto">
            <a:xfrm flipV="1">
              <a:off x="2109" y="1026"/>
              <a:ext cx="635" cy="408"/>
            </a:xfrm>
            <a:prstGeom prst="line">
              <a:avLst/>
            </a:prstGeom>
            <a:noFill/>
            <a:ln w="571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s-PE">
                <a:solidFill>
                  <a:prstClr val="black"/>
                </a:solidFill>
              </a:endParaRPr>
            </a:p>
          </p:txBody>
        </p:sp>
        <p:sp>
          <p:nvSpPr>
            <p:cNvPr id="100365" name="Line 16"/>
            <p:cNvSpPr>
              <a:spLocks noChangeShapeType="1"/>
            </p:cNvSpPr>
            <p:nvPr/>
          </p:nvSpPr>
          <p:spPr bwMode="auto">
            <a:xfrm>
              <a:off x="3742" y="1026"/>
              <a:ext cx="499" cy="454"/>
            </a:xfrm>
            <a:prstGeom prst="line">
              <a:avLst/>
            </a:prstGeom>
            <a:noFill/>
            <a:ln w="571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s-PE">
                <a:solidFill>
                  <a:prstClr val="black"/>
                </a:solidFill>
              </a:endParaRPr>
            </a:p>
          </p:txBody>
        </p:sp>
        <p:sp>
          <p:nvSpPr>
            <p:cNvPr id="100366" name="Text Box 19"/>
            <p:cNvSpPr txBox="1">
              <a:spLocks noChangeArrowheads="1"/>
            </p:cNvSpPr>
            <p:nvPr/>
          </p:nvSpPr>
          <p:spPr bwMode="auto">
            <a:xfrm>
              <a:off x="2517" y="1706"/>
              <a:ext cx="1316"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s-ES" sz="1400">
                  <a:solidFill>
                    <a:prstClr val="black"/>
                  </a:solidFill>
                </a:rPr>
                <a:t>Relaciones de Interdependencia</a:t>
              </a:r>
            </a:p>
          </p:txBody>
        </p:sp>
        <p:sp>
          <p:nvSpPr>
            <p:cNvPr id="100367" name="Line 20"/>
            <p:cNvSpPr>
              <a:spLocks noChangeShapeType="1"/>
            </p:cNvSpPr>
            <p:nvPr/>
          </p:nvSpPr>
          <p:spPr bwMode="auto">
            <a:xfrm flipV="1">
              <a:off x="3742" y="2251"/>
              <a:ext cx="499" cy="409"/>
            </a:xfrm>
            <a:prstGeom prst="line">
              <a:avLst/>
            </a:prstGeom>
            <a:noFill/>
            <a:ln w="571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s-PE">
                <a:solidFill>
                  <a:prstClr val="black"/>
                </a:solidFill>
              </a:endParaRPr>
            </a:p>
          </p:txBody>
        </p:sp>
        <p:sp>
          <p:nvSpPr>
            <p:cNvPr id="100368" name="Line 21"/>
            <p:cNvSpPr>
              <a:spLocks noChangeShapeType="1"/>
            </p:cNvSpPr>
            <p:nvPr/>
          </p:nvSpPr>
          <p:spPr bwMode="auto">
            <a:xfrm>
              <a:off x="2154" y="2251"/>
              <a:ext cx="545" cy="453"/>
            </a:xfrm>
            <a:prstGeom prst="line">
              <a:avLst/>
            </a:prstGeom>
            <a:noFill/>
            <a:ln w="571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s-PE">
                <a:solidFill>
                  <a:prstClr val="black"/>
                </a:solidFill>
              </a:endParaRPr>
            </a:p>
          </p:txBody>
        </p:sp>
      </p:grpSp>
      <p:sp>
        <p:nvSpPr>
          <p:cNvPr id="100358" name="Text Box 23"/>
          <p:cNvSpPr txBox="1">
            <a:spLocks noChangeArrowheads="1"/>
          </p:cNvSpPr>
          <p:nvPr/>
        </p:nvSpPr>
        <p:spPr bwMode="auto">
          <a:xfrm>
            <a:off x="2555875" y="6381750"/>
            <a:ext cx="6264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s-ES" sz="1400" dirty="0">
                <a:solidFill>
                  <a:prstClr val="black"/>
                </a:solidFill>
              </a:rPr>
              <a:t>F</a:t>
            </a:r>
            <a:r>
              <a:rPr lang="es-ES" sz="1400" b="1" dirty="0">
                <a:solidFill>
                  <a:prstClr val="black"/>
                </a:solidFill>
              </a:rPr>
              <a:t>uente: </a:t>
            </a:r>
            <a:r>
              <a:rPr lang="es-ES" sz="1400" b="1" dirty="0" err="1">
                <a:solidFill>
                  <a:prstClr val="black"/>
                </a:solidFill>
              </a:rPr>
              <a:t>Zebelio</a:t>
            </a:r>
            <a:r>
              <a:rPr lang="es-ES" sz="1400" b="1" dirty="0">
                <a:solidFill>
                  <a:prstClr val="black"/>
                </a:solidFill>
              </a:rPr>
              <a:t> </a:t>
            </a:r>
            <a:r>
              <a:rPr lang="es-ES" sz="1400" b="1" dirty="0" err="1">
                <a:solidFill>
                  <a:prstClr val="black"/>
                </a:solidFill>
              </a:rPr>
              <a:t>Kayap</a:t>
            </a:r>
            <a:r>
              <a:rPr lang="es-ES" sz="1400" b="1" dirty="0">
                <a:solidFill>
                  <a:prstClr val="black"/>
                </a:solidFill>
              </a:rPr>
              <a:t>, 2009. Presidente de ODECOFROC. Pueblo </a:t>
            </a:r>
            <a:r>
              <a:rPr lang="es-ES" sz="1400" b="1" dirty="0" err="1">
                <a:solidFill>
                  <a:prstClr val="black"/>
                </a:solidFill>
              </a:rPr>
              <a:t>Awajún</a:t>
            </a:r>
            <a:r>
              <a:rPr lang="es-ES" sz="1400" b="1" dirty="0">
                <a:solidFill>
                  <a:prstClr val="black"/>
                </a:solidFill>
              </a:rPr>
              <a:t>.</a:t>
            </a:r>
          </a:p>
        </p:txBody>
      </p:sp>
    </p:spTree>
    <p:extLst>
      <p:ext uri="{BB962C8B-B14F-4D97-AF65-F5344CB8AC3E}">
        <p14:creationId xmlns:p14="http://schemas.microsoft.com/office/powerpoint/2010/main" val="270305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rPr>
              <a:t>ANTECEDENTES DE LA</a:t>
            </a:r>
            <a:r>
              <a:rPr lang="es-MX" dirty="0" smtClean="0"/>
              <a:t> </a:t>
            </a:r>
            <a:r>
              <a:rPr lang="es-MX" b="1" dirty="0" smtClean="0">
                <a:solidFill>
                  <a:schemeClr val="bg2">
                    <a:lumMod val="50000"/>
                  </a:schemeClr>
                </a:solidFill>
              </a:rPr>
              <a:t>REPAM</a:t>
            </a:r>
            <a:endParaRPr lang="es-MX" b="1" dirty="0">
              <a:solidFill>
                <a:schemeClr val="bg2">
                  <a:lumMod val="50000"/>
                </a:schemeClr>
              </a:solidFill>
            </a:endParaRPr>
          </a:p>
        </p:txBody>
      </p:sp>
      <p:sp>
        <p:nvSpPr>
          <p:cNvPr id="3" name="2 Marcador de contenido"/>
          <p:cNvSpPr>
            <a:spLocks noGrp="1"/>
          </p:cNvSpPr>
          <p:nvPr>
            <p:ph idx="1"/>
          </p:nvPr>
        </p:nvSpPr>
        <p:spPr>
          <a:xfrm>
            <a:off x="864424" y="1484784"/>
            <a:ext cx="7452000" cy="4968000"/>
          </a:xfrm>
        </p:spPr>
        <p:txBody>
          <a:bodyPr>
            <a:normAutofit fontScale="85000" lnSpcReduction="10000"/>
          </a:bodyPr>
          <a:lstStyle/>
          <a:p>
            <a:pPr marL="0" indent="0" algn="ctr">
              <a:buNone/>
            </a:pPr>
            <a:r>
              <a:rPr lang="es-MX" sz="3800" b="1" dirty="0" smtClean="0">
                <a:solidFill>
                  <a:srgbClr val="0070C0"/>
                </a:solidFill>
              </a:rPr>
              <a:t>Encuentro de obispos de la </a:t>
            </a:r>
            <a:r>
              <a:rPr lang="es-MX" sz="3800" b="1" dirty="0" err="1" smtClean="0">
                <a:solidFill>
                  <a:srgbClr val="0070C0"/>
                </a:solidFill>
              </a:rPr>
              <a:t>Panamazonía</a:t>
            </a:r>
            <a:r>
              <a:rPr lang="es-MX" sz="3800" b="1" dirty="0" smtClean="0">
                <a:solidFill>
                  <a:srgbClr val="0070C0"/>
                </a:solidFill>
              </a:rPr>
              <a:t>   Manaus (</a:t>
            </a:r>
            <a:r>
              <a:rPr lang="es-MX" sz="3800" b="1" dirty="0">
                <a:solidFill>
                  <a:srgbClr val="0070C0"/>
                </a:solidFill>
              </a:rPr>
              <a:t>B</a:t>
            </a:r>
            <a:r>
              <a:rPr lang="es-MX" sz="3800" b="1" dirty="0" smtClean="0">
                <a:solidFill>
                  <a:srgbClr val="0070C0"/>
                </a:solidFill>
              </a:rPr>
              <a:t>rasil) 9 de octubre de 2004</a:t>
            </a:r>
          </a:p>
          <a:p>
            <a:pPr marL="0" indent="0" algn="ctr">
              <a:buNone/>
            </a:pPr>
            <a:r>
              <a:rPr lang="es-MX" sz="3800" dirty="0" smtClean="0"/>
              <a:t>«… hemos descubierto nuevos caminos para la realización de un </a:t>
            </a:r>
            <a:r>
              <a:rPr lang="es-MX" sz="3800" b="1" dirty="0" smtClean="0">
                <a:solidFill>
                  <a:srgbClr val="00B050"/>
                </a:solidFill>
              </a:rPr>
              <a:t>modelo complejo y unitario en red…</a:t>
            </a:r>
            <a:r>
              <a:rPr lang="es-MX" sz="3800" dirty="0" smtClean="0"/>
              <a:t>» </a:t>
            </a:r>
          </a:p>
          <a:p>
            <a:pPr marL="0" indent="0" algn="ctr">
              <a:buNone/>
            </a:pPr>
            <a:r>
              <a:rPr lang="es-MX" sz="3800" dirty="0" smtClean="0"/>
              <a:t>«Esta realidad (amazónica) constituye también un espacio estratégico para el futuro inmediato, en el que sin duda pondrán la mirada numerosos intereses, sin tener en cuenta a la poblaciones locales»</a:t>
            </a:r>
          </a:p>
          <a:p>
            <a:pPr marL="0" indent="0">
              <a:buNone/>
            </a:pPr>
            <a:endParaRPr lang="es-MX" dirty="0"/>
          </a:p>
        </p:txBody>
      </p:sp>
    </p:spTree>
    <p:extLst>
      <p:ext uri="{BB962C8B-B14F-4D97-AF65-F5344CB8AC3E}">
        <p14:creationId xmlns:p14="http://schemas.microsoft.com/office/powerpoint/2010/main" val="163960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rPr>
              <a:t>ANTECEDENTES DE LA</a:t>
            </a:r>
            <a:r>
              <a:rPr lang="es-MX" dirty="0" smtClean="0"/>
              <a:t> </a:t>
            </a:r>
            <a:r>
              <a:rPr lang="es-MX" b="1" dirty="0" smtClean="0">
                <a:solidFill>
                  <a:schemeClr val="bg2">
                    <a:lumMod val="50000"/>
                  </a:schemeClr>
                </a:solidFill>
              </a:rPr>
              <a:t>REPAM</a:t>
            </a:r>
            <a:endParaRPr lang="es-MX" b="1" dirty="0">
              <a:solidFill>
                <a:schemeClr val="bg2">
                  <a:lumMod val="50000"/>
                </a:schemeClr>
              </a:solidFill>
            </a:endParaRPr>
          </a:p>
        </p:txBody>
      </p:sp>
      <p:sp>
        <p:nvSpPr>
          <p:cNvPr id="3" name="2 Marcador de contenido"/>
          <p:cNvSpPr>
            <a:spLocks noGrp="1"/>
          </p:cNvSpPr>
          <p:nvPr>
            <p:ph idx="1"/>
          </p:nvPr>
        </p:nvSpPr>
        <p:spPr>
          <a:xfrm>
            <a:off x="396496" y="1556791"/>
            <a:ext cx="8640000" cy="4788000"/>
          </a:xfrm>
        </p:spPr>
        <p:txBody>
          <a:bodyPr>
            <a:normAutofit/>
          </a:bodyPr>
          <a:lstStyle/>
          <a:p>
            <a:pPr marL="0" indent="0" algn="ctr">
              <a:buNone/>
            </a:pPr>
            <a:r>
              <a:rPr lang="es-MX" b="1" dirty="0" smtClean="0">
                <a:solidFill>
                  <a:srgbClr val="0070C0"/>
                </a:solidFill>
              </a:rPr>
              <a:t>Encuentro de obispos de la </a:t>
            </a:r>
            <a:r>
              <a:rPr lang="es-MX" b="1" dirty="0" err="1" smtClean="0">
                <a:solidFill>
                  <a:srgbClr val="0070C0"/>
                </a:solidFill>
              </a:rPr>
              <a:t>Panamazonía</a:t>
            </a:r>
            <a:r>
              <a:rPr lang="es-MX" b="1" dirty="0" smtClean="0">
                <a:solidFill>
                  <a:srgbClr val="0070C0"/>
                </a:solidFill>
              </a:rPr>
              <a:t> – 2004</a:t>
            </a:r>
          </a:p>
          <a:p>
            <a:pPr marL="0" indent="0" algn="ctr">
              <a:buNone/>
            </a:pPr>
            <a:r>
              <a:rPr lang="es-MX" dirty="0" smtClean="0"/>
              <a:t>«La unidad que ofrece la naturaleza a través de la corriente de nuestros ríos, nos ha de servir como camino de comunicación y nunca como fronteras de separación»</a:t>
            </a:r>
          </a:p>
          <a:p>
            <a:pPr marL="0" indent="0" algn="ctr">
              <a:buNone/>
            </a:pPr>
            <a:r>
              <a:rPr lang="es-MX" dirty="0" smtClean="0"/>
              <a:t>«Proponemos que la V Conferencia General del Episcopado Latinoamericano incluya a la Amazonía como uno de sus núcleos temáticos»</a:t>
            </a:r>
          </a:p>
          <a:p>
            <a:pPr marL="0" indent="0">
              <a:buNone/>
            </a:pPr>
            <a:endParaRPr lang="es-MX" dirty="0"/>
          </a:p>
        </p:txBody>
      </p:sp>
    </p:spTree>
    <p:extLst>
      <p:ext uri="{BB962C8B-B14F-4D97-AF65-F5344CB8AC3E}">
        <p14:creationId xmlns:p14="http://schemas.microsoft.com/office/powerpoint/2010/main" val="6812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rPr>
              <a:t>ANTECEDENTES DE LA</a:t>
            </a:r>
            <a:r>
              <a:rPr lang="es-MX" dirty="0" smtClean="0"/>
              <a:t> </a:t>
            </a:r>
            <a:r>
              <a:rPr lang="es-MX" b="1" dirty="0" smtClean="0">
                <a:solidFill>
                  <a:schemeClr val="bg2">
                    <a:lumMod val="50000"/>
                  </a:schemeClr>
                </a:solidFill>
              </a:rPr>
              <a:t>REPAM</a:t>
            </a:r>
            <a:endParaRPr lang="es-MX" b="1" dirty="0">
              <a:solidFill>
                <a:schemeClr val="bg2">
                  <a:lumMod val="50000"/>
                </a:schemeClr>
              </a:solidFill>
            </a:endParaRPr>
          </a:p>
        </p:txBody>
      </p:sp>
      <p:sp>
        <p:nvSpPr>
          <p:cNvPr id="3" name="2 Marcador de contenido"/>
          <p:cNvSpPr>
            <a:spLocks noGrp="1"/>
          </p:cNvSpPr>
          <p:nvPr>
            <p:ph idx="1"/>
          </p:nvPr>
        </p:nvSpPr>
        <p:spPr>
          <a:xfrm>
            <a:off x="396496" y="1556791"/>
            <a:ext cx="8640000" cy="4788000"/>
          </a:xfrm>
        </p:spPr>
        <p:txBody>
          <a:bodyPr>
            <a:normAutofit/>
          </a:bodyPr>
          <a:lstStyle/>
          <a:p>
            <a:pPr marL="0" indent="0" algn="ctr">
              <a:buNone/>
            </a:pPr>
            <a:r>
              <a:rPr lang="es-MX" b="1" dirty="0" smtClean="0">
                <a:solidFill>
                  <a:srgbClr val="0070C0"/>
                </a:solidFill>
              </a:rPr>
              <a:t>Encuentro de obispos de la </a:t>
            </a:r>
            <a:r>
              <a:rPr lang="es-MX" b="1" dirty="0" err="1" smtClean="0">
                <a:solidFill>
                  <a:srgbClr val="0070C0"/>
                </a:solidFill>
              </a:rPr>
              <a:t>Panamazonía</a:t>
            </a:r>
            <a:r>
              <a:rPr lang="es-MX" b="1" dirty="0" smtClean="0">
                <a:solidFill>
                  <a:srgbClr val="0070C0"/>
                </a:solidFill>
              </a:rPr>
              <a:t> </a:t>
            </a:r>
          </a:p>
          <a:p>
            <a:pPr marL="0" indent="0" algn="ctr">
              <a:buNone/>
            </a:pPr>
            <a:r>
              <a:rPr lang="es-MX" b="1" dirty="0" smtClean="0">
                <a:solidFill>
                  <a:srgbClr val="0070C0"/>
                </a:solidFill>
              </a:rPr>
              <a:t>Manaus (Brasil) 1 al 4 de octubre 2009</a:t>
            </a:r>
          </a:p>
          <a:p>
            <a:pPr marL="0" indent="0" algn="ctr">
              <a:buNone/>
            </a:pPr>
            <a:r>
              <a:rPr lang="es-MX" dirty="0" smtClean="0"/>
              <a:t>«La participación de países no amazónicos da testimonio que la Amazonía es una realidad que pertenece e interesa al mundo entero»</a:t>
            </a:r>
          </a:p>
          <a:p>
            <a:pPr marL="0" indent="0" algn="ctr">
              <a:buNone/>
            </a:pPr>
            <a:r>
              <a:rPr lang="es-MX" dirty="0" smtClean="0"/>
              <a:t>«Hemos descubierto la importancia de ser sensibles a los estilos de vida de nuestros pueblos de la Amazonía así como respetar y cuidar todas las formas de vida en ella» (GS,1 – N° 1)</a:t>
            </a:r>
          </a:p>
          <a:p>
            <a:pPr marL="0" indent="0">
              <a:buNone/>
            </a:pPr>
            <a:endParaRPr lang="es-MX" dirty="0"/>
          </a:p>
        </p:txBody>
      </p:sp>
    </p:spTree>
    <p:extLst>
      <p:ext uri="{BB962C8B-B14F-4D97-AF65-F5344CB8AC3E}">
        <p14:creationId xmlns:p14="http://schemas.microsoft.com/office/powerpoint/2010/main" val="399699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rPr>
              <a:t>ANTECEDENTES DE LA</a:t>
            </a:r>
            <a:r>
              <a:rPr lang="es-MX" dirty="0" smtClean="0"/>
              <a:t> </a:t>
            </a:r>
            <a:r>
              <a:rPr lang="es-MX" b="1" dirty="0" smtClean="0">
                <a:solidFill>
                  <a:schemeClr val="bg2">
                    <a:lumMod val="50000"/>
                  </a:schemeClr>
                </a:solidFill>
              </a:rPr>
              <a:t>REPAM</a:t>
            </a:r>
            <a:endParaRPr lang="es-MX" b="1" dirty="0">
              <a:solidFill>
                <a:schemeClr val="bg2">
                  <a:lumMod val="50000"/>
                </a:schemeClr>
              </a:solidFill>
            </a:endParaRPr>
          </a:p>
        </p:txBody>
      </p:sp>
      <p:sp>
        <p:nvSpPr>
          <p:cNvPr id="3" name="2 Marcador de contenido"/>
          <p:cNvSpPr>
            <a:spLocks noGrp="1"/>
          </p:cNvSpPr>
          <p:nvPr>
            <p:ph idx="1"/>
          </p:nvPr>
        </p:nvSpPr>
        <p:spPr>
          <a:xfrm>
            <a:off x="396496" y="1556791"/>
            <a:ext cx="8640000" cy="4788000"/>
          </a:xfrm>
        </p:spPr>
        <p:txBody>
          <a:bodyPr>
            <a:normAutofit/>
          </a:bodyPr>
          <a:lstStyle/>
          <a:p>
            <a:pPr marL="0" indent="0" algn="ctr">
              <a:buNone/>
            </a:pPr>
            <a:r>
              <a:rPr lang="es-MX" b="1" dirty="0" smtClean="0">
                <a:solidFill>
                  <a:srgbClr val="0070C0"/>
                </a:solidFill>
              </a:rPr>
              <a:t>Encuentro de obispos de la </a:t>
            </a:r>
            <a:r>
              <a:rPr lang="es-MX" b="1" dirty="0" err="1" smtClean="0">
                <a:solidFill>
                  <a:srgbClr val="0070C0"/>
                </a:solidFill>
              </a:rPr>
              <a:t>Panamazonía</a:t>
            </a:r>
            <a:r>
              <a:rPr lang="es-MX" b="1" dirty="0" smtClean="0">
                <a:solidFill>
                  <a:srgbClr val="0070C0"/>
                </a:solidFill>
              </a:rPr>
              <a:t> – 2009</a:t>
            </a:r>
          </a:p>
          <a:p>
            <a:pPr marL="0" indent="0" algn="ctr">
              <a:buNone/>
            </a:pPr>
            <a:r>
              <a:rPr lang="es-MX" dirty="0" smtClean="0"/>
              <a:t>«Las presiones que acechan la integridad de la Amazonía pueden organizarse bajo tres aspectos: el del crecimiento económico </a:t>
            </a:r>
            <a:r>
              <a:rPr lang="es-MX" dirty="0" err="1" smtClean="0"/>
              <a:t>extractivista</a:t>
            </a:r>
            <a:r>
              <a:rPr lang="es-MX" dirty="0" smtClean="0"/>
              <a:t>, …el </a:t>
            </a:r>
            <a:r>
              <a:rPr lang="es-MX" dirty="0" err="1" smtClean="0"/>
              <a:t>bio</a:t>
            </a:r>
            <a:r>
              <a:rPr lang="es-MX" dirty="0" smtClean="0"/>
              <a:t>-ambiental latente y el crecimiento urbano vertiginoso… con las amenazas de deforestación, contaminación de ríos y biomasa, desplazamiento de los pueblos indígenas y aniquilamiento de la biodiversidad» (N° 4)</a:t>
            </a:r>
            <a:endParaRPr lang="es-MX" dirty="0"/>
          </a:p>
        </p:txBody>
      </p:sp>
    </p:spTree>
    <p:extLst>
      <p:ext uri="{BB962C8B-B14F-4D97-AF65-F5344CB8AC3E}">
        <p14:creationId xmlns:p14="http://schemas.microsoft.com/office/powerpoint/2010/main" val="399699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rPr>
              <a:t>ANTECEDENTES DE LA</a:t>
            </a:r>
            <a:r>
              <a:rPr lang="es-MX" dirty="0" smtClean="0"/>
              <a:t> </a:t>
            </a:r>
            <a:r>
              <a:rPr lang="es-MX" b="1" dirty="0" smtClean="0">
                <a:solidFill>
                  <a:schemeClr val="bg2">
                    <a:lumMod val="50000"/>
                  </a:schemeClr>
                </a:solidFill>
              </a:rPr>
              <a:t>REPAM</a:t>
            </a:r>
            <a:endParaRPr lang="es-MX" b="1" dirty="0">
              <a:solidFill>
                <a:schemeClr val="bg2">
                  <a:lumMod val="50000"/>
                </a:schemeClr>
              </a:solidFill>
            </a:endParaRPr>
          </a:p>
        </p:txBody>
      </p:sp>
      <p:sp>
        <p:nvSpPr>
          <p:cNvPr id="3" name="2 Marcador de contenido"/>
          <p:cNvSpPr>
            <a:spLocks noGrp="1"/>
          </p:cNvSpPr>
          <p:nvPr>
            <p:ph idx="1"/>
          </p:nvPr>
        </p:nvSpPr>
        <p:spPr>
          <a:xfrm>
            <a:off x="396496" y="1556791"/>
            <a:ext cx="8388000" cy="4788000"/>
          </a:xfrm>
        </p:spPr>
        <p:txBody>
          <a:bodyPr>
            <a:normAutofit/>
          </a:bodyPr>
          <a:lstStyle/>
          <a:p>
            <a:pPr marL="0" indent="0" algn="ctr">
              <a:buNone/>
            </a:pPr>
            <a:r>
              <a:rPr lang="es-MX" b="1" dirty="0" smtClean="0">
                <a:solidFill>
                  <a:srgbClr val="0070C0"/>
                </a:solidFill>
              </a:rPr>
              <a:t>Encuentro de obispos de la </a:t>
            </a:r>
            <a:r>
              <a:rPr lang="es-MX" b="1" dirty="0" err="1" smtClean="0">
                <a:solidFill>
                  <a:srgbClr val="0070C0"/>
                </a:solidFill>
              </a:rPr>
              <a:t>Panamazonía</a:t>
            </a:r>
            <a:r>
              <a:rPr lang="es-MX" b="1" dirty="0" smtClean="0">
                <a:solidFill>
                  <a:srgbClr val="0070C0"/>
                </a:solidFill>
              </a:rPr>
              <a:t> – 2009</a:t>
            </a:r>
          </a:p>
          <a:p>
            <a:pPr marL="0" indent="0" algn="ctr">
              <a:buNone/>
            </a:pPr>
            <a:r>
              <a:rPr lang="es-MX" dirty="0" smtClean="0"/>
              <a:t>«En el contexto de la memoria de San Francisco de Asís, hemos entonado el Cántico de las Criaturas, recordando que ‘nuestra hermana la madre tierra es nuestra casa común que debemos cuidar como ´custodios´ inteligentes y nobles de la naturaleza» (Gen 2,15 - N° 11)</a:t>
            </a:r>
            <a:endParaRPr lang="es-MX" dirty="0"/>
          </a:p>
        </p:txBody>
      </p:sp>
    </p:spTree>
    <p:extLst>
      <p:ext uri="{BB962C8B-B14F-4D97-AF65-F5344CB8AC3E}">
        <p14:creationId xmlns:p14="http://schemas.microsoft.com/office/powerpoint/2010/main" val="292486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rPr>
              <a:t>REPAM</a:t>
            </a:r>
            <a:endParaRPr lang="es-MX" b="1" dirty="0">
              <a:solidFill>
                <a:srgbClr val="FF0000"/>
              </a:solidFill>
            </a:endParaRPr>
          </a:p>
        </p:txBody>
      </p:sp>
      <p:sp>
        <p:nvSpPr>
          <p:cNvPr id="3" name="2 Marcador de contenido"/>
          <p:cNvSpPr>
            <a:spLocks noGrp="1"/>
          </p:cNvSpPr>
          <p:nvPr>
            <p:ph idx="1"/>
          </p:nvPr>
        </p:nvSpPr>
        <p:spPr>
          <a:xfrm>
            <a:off x="457200" y="1412776"/>
            <a:ext cx="8229600" cy="4824000"/>
          </a:xfrm>
        </p:spPr>
        <p:txBody>
          <a:bodyPr>
            <a:normAutofit lnSpcReduction="10000"/>
          </a:bodyPr>
          <a:lstStyle/>
          <a:p>
            <a:pPr marL="0" indent="0" algn="ctr">
              <a:buNone/>
            </a:pPr>
            <a:r>
              <a:rPr lang="es-MX" sz="4000" b="1" dirty="0" smtClean="0"/>
              <a:t>2013</a:t>
            </a:r>
            <a:r>
              <a:rPr lang="es-MX" dirty="0" smtClean="0"/>
              <a:t> </a:t>
            </a:r>
          </a:p>
          <a:p>
            <a:pPr marL="0" indent="0">
              <a:buNone/>
            </a:pPr>
            <a:r>
              <a:rPr lang="es-MX" b="1" dirty="0" smtClean="0"/>
              <a:t>Marzo</a:t>
            </a:r>
            <a:r>
              <a:rPr lang="es-MX" dirty="0" smtClean="0"/>
              <a:t>: Elección del Papa Francisco</a:t>
            </a:r>
          </a:p>
          <a:p>
            <a:pPr marL="0" indent="0">
              <a:buNone/>
            </a:pPr>
            <a:r>
              <a:rPr lang="es-MX" b="1" dirty="0" smtClean="0"/>
              <a:t>Abril</a:t>
            </a:r>
            <a:r>
              <a:rPr lang="es-MX" dirty="0" smtClean="0"/>
              <a:t>: Encuentro Amazónico en Puyo – Ecuador.</a:t>
            </a:r>
          </a:p>
          <a:p>
            <a:pPr marL="0" indent="0">
              <a:buNone/>
            </a:pPr>
            <a:r>
              <a:rPr lang="es-MX" b="1" dirty="0" smtClean="0"/>
              <a:t>Julio</a:t>
            </a:r>
            <a:r>
              <a:rPr lang="es-MX" dirty="0" smtClean="0"/>
              <a:t>: Encuentro en Lima – Perú.</a:t>
            </a:r>
          </a:p>
          <a:p>
            <a:pPr marL="0" indent="0">
              <a:buNone/>
            </a:pPr>
            <a:r>
              <a:rPr lang="es-MX" b="1" dirty="0" smtClean="0"/>
              <a:t>Octubre</a:t>
            </a:r>
            <a:r>
              <a:rPr lang="es-MX" dirty="0" smtClean="0"/>
              <a:t>: Encuentro en Manaus – Brasil</a:t>
            </a:r>
          </a:p>
          <a:p>
            <a:pPr marL="0" indent="0">
              <a:buNone/>
            </a:pPr>
            <a:r>
              <a:rPr lang="es-MX" b="1" dirty="0" smtClean="0"/>
              <a:t>Noviembre</a:t>
            </a:r>
            <a:r>
              <a:rPr lang="es-MX" dirty="0" smtClean="0"/>
              <a:t>: </a:t>
            </a:r>
            <a:r>
              <a:rPr lang="es-MX" dirty="0" err="1" smtClean="0"/>
              <a:t>Evangelii</a:t>
            </a:r>
            <a:r>
              <a:rPr lang="es-MX" dirty="0" smtClean="0"/>
              <a:t> Gaudium</a:t>
            </a:r>
          </a:p>
          <a:p>
            <a:pPr marL="0" indent="0" algn="ctr">
              <a:buNone/>
            </a:pPr>
            <a:r>
              <a:rPr lang="es-MX" sz="4000" b="1" dirty="0" smtClean="0"/>
              <a:t>2014</a:t>
            </a:r>
          </a:p>
          <a:p>
            <a:pPr marL="0" indent="0">
              <a:buNone/>
            </a:pPr>
            <a:r>
              <a:rPr lang="es-MX" sz="3600" b="1" dirty="0" smtClean="0"/>
              <a:t>S</a:t>
            </a:r>
            <a:r>
              <a:rPr lang="es-MX" b="1" dirty="0" smtClean="0"/>
              <a:t>eptiembre</a:t>
            </a:r>
            <a:r>
              <a:rPr lang="es-MX" dirty="0" smtClean="0"/>
              <a:t>: Encuentro de Brasilia</a:t>
            </a:r>
            <a:endParaRPr lang="es-MX" dirty="0"/>
          </a:p>
        </p:txBody>
      </p:sp>
    </p:spTree>
    <p:extLst>
      <p:ext uri="{BB962C8B-B14F-4D97-AF65-F5344CB8AC3E}">
        <p14:creationId xmlns:p14="http://schemas.microsoft.com/office/powerpoint/2010/main" val="1663159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lstStyle/>
          <a:p>
            <a:r>
              <a:rPr lang="es-MX" b="1" dirty="0" smtClean="0">
                <a:solidFill>
                  <a:srgbClr val="FF0000"/>
                </a:solidFill>
              </a:rPr>
              <a:t>REPAM</a:t>
            </a:r>
            <a:endParaRPr lang="es-MX" b="1" dirty="0">
              <a:solidFill>
                <a:srgbClr val="FF0000"/>
              </a:solidFill>
            </a:endParaRPr>
          </a:p>
        </p:txBody>
      </p:sp>
      <p:sp>
        <p:nvSpPr>
          <p:cNvPr id="3" name="2 Marcador de contenido"/>
          <p:cNvSpPr>
            <a:spLocks noGrp="1"/>
          </p:cNvSpPr>
          <p:nvPr>
            <p:ph idx="1"/>
          </p:nvPr>
        </p:nvSpPr>
        <p:spPr>
          <a:xfrm>
            <a:off x="611560" y="1124744"/>
            <a:ext cx="8229600" cy="5364000"/>
          </a:xfrm>
        </p:spPr>
        <p:txBody>
          <a:bodyPr>
            <a:normAutofit fontScale="92500" lnSpcReduction="20000"/>
          </a:bodyPr>
          <a:lstStyle/>
          <a:p>
            <a:pPr marL="0" indent="0" algn="ctr">
              <a:buNone/>
            </a:pPr>
            <a:r>
              <a:rPr lang="es-MX" sz="4000" b="1" dirty="0" smtClean="0"/>
              <a:t>2015</a:t>
            </a:r>
          </a:p>
          <a:p>
            <a:pPr marL="0" indent="0" algn="just">
              <a:buNone/>
            </a:pPr>
            <a:r>
              <a:rPr lang="es-MX" sz="3500" b="1" dirty="0" smtClean="0"/>
              <a:t>4 de marzo:</a:t>
            </a:r>
            <a:r>
              <a:rPr lang="es-MX" sz="3500" dirty="0" smtClean="0"/>
              <a:t> presentación de la REPAM en el Vaticano. Ofrecimiento al papa Francisco.</a:t>
            </a:r>
          </a:p>
          <a:p>
            <a:pPr marL="0" indent="0" algn="just">
              <a:buNone/>
            </a:pPr>
            <a:r>
              <a:rPr lang="es-MX" sz="3500" b="1" dirty="0" smtClean="0"/>
              <a:t>19 de marzo: </a:t>
            </a:r>
            <a:r>
              <a:rPr lang="es-MX" sz="3500" dirty="0" smtClean="0"/>
              <a:t>audiencia en la CIDH</a:t>
            </a:r>
          </a:p>
          <a:p>
            <a:pPr marL="0" indent="0" algn="just">
              <a:buNone/>
            </a:pPr>
            <a:r>
              <a:rPr lang="es-MX" sz="3500" b="1" dirty="0" smtClean="0"/>
              <a:t>Mayo: </a:t>
            </a:r>
            <a:r>
              <a:rPr lang="es-MX" sz="3500" dirty="0" smtClean="0"/>
              <a:t>Asamblea del CELAM. Aprobación y </a:t>
            </a:r>
            <a:r>
              <a:rPr lang="es-MX" sz="3500" smtClean="0"/>
              <a:t>nombramiento de enlace con la REPAM.</a:t>
            </a:r>
            <a:endParaRPr lang="es-MX" sz="3500" dirty="0" smtClean="0"/>
          </a:p>
          <a:p>
            <a:pPr marL="0" indent="0" algn="just">
              <a:buNone/>
            </a:pPr>
            <a:r>
              <a:rPr lang="es-MX" sz="3500" b="1" dirty="0" smtClean="0"/>
              <a:t>Agosto: </a:t>
            </a:r>
            <a:r>
              <a:rPr lang="es-MX" sz="3500" dirty="0" smtClean="0"/>
              <a:t>Encuentro en Manaus (Ejes REPAM)</a:t>
            </a:r>
          </a:p>
          <a:p>
            <a:pPr marL="0" indent="0" algn="just">
              <a:buNone/>
            </a:pPr>
            <a:r>
              <a:rPr lang="es-MX" sz="3500" b="1" dirty="0" smtClean="0"/>
              <a:t>15 de noviembre: </a:t>
            </a:r>
            <a:r>
              <a:rPr lang="es-MX" sz="3500" dirty="0" smtClean="0"/>
              <a:t>Reunión CELAM - REPAM</a:t>
            </a:r>
          </a:p>
          <a:p>
            <a:pPr marL="0" indent="0" algn="just">
              <a:buNone/>
            </a:pPr>
            <a:r>
              <a:rPr lang="es-MX" sz="3500" b="1" dirty="0" smtClean="0"/>
              <a:t>17 de noviembre: </a:t>
            </a:r>
            <a:r>
              <a:rPr lang="es-MX" sz="3500" dirty="0" smtClean="0"/>
              <a:t>reunión presidentes de las cuatro instituciones fundadoras de la </a:t>
            </a:r>
            <a:r>
              <a:rPr lang="es-MX" sz="3500" dirty="0"/>
              <a:t>REPAM. </a:t>
            </a:r>
            <a:endParaRPr lang="es-MX" sz="3500" dirty="0" smtClean="0"/>
          </a:p>
          <a:p>
            <a:pPr marL="0" indent="0" algn="just">
              <a:buNone/>
            </a:pPr>
            <a:r>
              <a:rPr lang="es-MX" sz="3500" b="1" dirty="0" smtClean="0"/>
              <a:t>16 </a:t>
            </a:r>
            <a:r>
              <a:rPr lang="es-MX" sz="3500" b="1" dirty="0"/>
              <a:t>– 18 de noviembre</a:t>
            </a:r>
            <a:r>
              <a:rPr lang="es-MX" sz="3500" dirty="0"/>
              <a:t>: Encuentro en Bogotá </a:t>
            </a:r>
            <a:endParaRPr lang="es-MX" sz="3500" dirty="0" smtClean="0"/>
          </a:p>
          <a:p>
            <a:pPr marL="0" indent="0" algn="just">
              <a:buNone/>
            </a:pPr>
            <a:endParaRPr lang="es-MX" sz="3500" dirty="0"/>
          </a:p>
        </p:txBody>
      </p:sp>
    </p:spTree>
    <p:extLst>
      <p:ext uri="{BB962C8B-B14F-4D97-AF65-F5344CB8AC3E}">
        <p14:creationId xmlns:p14="http://schemas.microsoft.com/office/powerpoint/2010/main" val="2647644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343</TotalTime>
  <Words>526</Words>
  <Application>Microsoft Office PowerPoint</Application>
  <PresentationFormat>Presentación en pantalla (4:3)</PresentationFormat>
  <Paragraphs>49</Paragraphs>
  <Slides>12</Slides>
  <Notes>0</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Tema de Office</vt:lpstr>
      <vt:lpstr>1_Tema de Office</vt:lpstr>
      <vt:lpstr>CAMINO RECORRIDO Y LA ACOGIDA DE LA REPAM EN EL CELAM </vt:lpstr>
      <vt:lpstr>Presentación de PowerPoint</vt:lpstr>
      <vt:lpstr>ANTECEDENTES DE LA REPAM</vt:lpstr>
      <vt:lpstr>ANTECEDENTES DE LA REPAM</vt:lpstr>
      <vt:lpstr>ANTECEDENTES DE LA REPAM</vt:lpstr>
      <vt:lpstr>ANTECEDENTES DE LA REPAM</vt:lpstr>
      <vt:lpstr>ANTECEDENTES DE LA REPAM</vt:lpstr>
      <vt:lpstr>REPAM</vt:lpstr>
      <vt:lpstr>REPAM</vt:lpstr>
      <vt:lpstr>CONTEMPLAR ESCUCHAR  «El gemido de la tierra se une al gemido de los abandonados del mundo» Laudato Si’ </vt:lpstr>
      <vt:lpstr>REFLEXIONAR DISCERNIR   </vt:lpstr>
      <vt:lpstr>ACTUAR SERVIR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Monseñor Pedro</dc:creator>
  <cp:lastModifiedBy>Incidencia Pasante</cp:lastModifiedBy>
  <cp:revision>30</cp:revision>
  <dcterms:created xsi:type="dcterms:W3CDTF">2015-11-17T13:54:53Z</dcterms:created>
  <dcterms:modified xsi:type="dcterms:W3CDTF">2016-10-03T21:00:21Z</dcterms:modified>
</cp:coreProperties>
</file>