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2">
          <p15:clr>
            <a:srgbClr val="A4A3A4"/>
          </p15:clr>
        </p15:guide>
        <p15:guide id="2" pos="219">
          <p15:clr>
            <a:srgbClr val="A4A3A4"/>
          </p15:clr>
        </p15:guide>
        <p15:guide id="3" pos="2436">
          <p15:clr>
            <a:srgbClr val="A4A3A4"/>
          </p15:clr>
        </p15:guide>
        <p15:guide id="4" pos="57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1572" y="-72"/>
      </p:cViewPr>
      <p:guideLst>
        <p:guide orient="horz" pos="2152"/>
        <p:guide pos="219"/>
        <p:guide pos="2436"/>
        <p:guide pos="57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9C7B-DF35-4F6F-9DAC-92B9B9E3A23A}" type="datetimeFigureOut">
              <a:rPr lang="es-CO" smtClean="0"/>
              <a:t>01/06/2016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4913C-7248-4AF8-953E-25A7FDDD8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7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65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32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15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54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3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4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86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6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39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06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7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4D44-70E8-8D44-B9BA-A02452F092DC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68F5-DE52-BC44-8586-708B92B727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800" b="1" i="1" dirty="0" smtClean="0"/>
          </a:p>
          <a:p>
            <a:pPr algn="ctr"/>
            <a:r>
              <a:rPr lang="es-CO" sz="2800" b="1" i="1" dirty="0" smtClean="0"/>
              <a:t>Grupo de trabajo por Colombia –GTC</a:t>
            </a:r>
          </a:p>
          <a:p>
            <a:pPr algn="ctr"/>
            <a:endParaRPr lang="es-CO" sz="2800" b="1" i="1" dirty="0" smtClean="0"/>
          </a:p>
          <a:p>
            <a:pPr algn="ctr"/>
            <a:endParaRPr lang="es-CO" sz="2800" b="1" i="1" dirty="0"/>
          </a:p>
          <a:p>
            <a:pPr algn="ctr"/>
            <a:r>
              <a:rPr lang="es-CO" sz="2800" b="1" i="1" dirty="0" smtClean="0"/>
              <a:t>IDEAS FUERZA</a:t>
            </a:r>
            <a:r>
              <a:rPr lang="es-ES" sz="2800" b="1" dirty="0" smtClean="0"/>
              <a:t> </a:t>
            </a:r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/>
              <a:t> </a:t>
            </a:r>
            <a:r>
              <a:rPr lang="es-ES" sz="2800" b="1" dirty="0" smtClean="0"/>
              <a:t>Acciones de incidencia política</a:t>
            </a:r>
          </a:p>
          <a:p>
            <a:pPr algn="ctr"/>
            <a:r>
              <a:rPr lang="es-ES" sz="2800" b="1" dirty="0" smtClean="0"/>
              <a:t>Bruselas 2016</a:t>
            </a:r>
            <a:endParaRPr lang="es-ES" sz="2800" b="1" dirty="0"/>
          </a:p>
          <a:p>
            <a:pPr algn="ctr"/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727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800" b="1" i="1" dirty="0" smtClean="0"/>
          </a:p>
          <a:p>
            <a:pPr algn="ctr"/>
            <a:r>
              <a:rPr lang="es-CO" sz="2800" b="1" i="1" dirty="0" smtClean="0"/>
              <a:t>NO REPETICIÓN DE LAS CAUSAS QUE ALIMENTAN LAS VIOLENCIAS </a:t>
            </a:r>
          </a:p>
          <a:p>
            <a:pPr algn="ctr"/>
            <a:endParaRPr lang="es-CO" sz="2800" b="1" i="1" dirty="0" smtClean="0"/>
          </a:p>
          <a:p>
            <a:pPr algn="just">
              <a:spcAft>
                <a:spcPts val="0"/>
              </a:spcAft>
            </a:pPr>
            <a:r>
              <a:rPr lang="es-CO" sz="2800" i="1" dirty="0">
                <a:solidFill>
                  <a:srgbClr val="000000"/>
                </a:solidFill>
                <a:latin typeface="Arial"/>
              </a:rPr>
              <a:t>Una paz permanente y duradera se soporta sobre medidas institucionales que promuevan la no repetición de los fenómenos sociales, políticos, económicos y culturales, </a:t>
            </a:r>
            <a:r>
              <a:rPr lang="es-CO" sz="2800" i="1" dirty="0" smtClean="0">
                <a:solidFill>
                  <a:srgbClr val="000000"/>
                </a:solidFill>
                <a:latin typeface="Arial"/>
              </a:rPr>
              <a:t>dieron </a:t>
            </a:r>
            <a:r>
              <a:rPr lang="es-CO" sz="2800" i="1" dirty="0">
                <a:solidFill>
                  <a:srgbClr val="000000"/>
                </a:solidFill>
                <a:latin typeface="Arial"/>
              </a:rPr>
              <a:t>origen a las violencias armadas y no </a:t>
            </a:r>
            <a:r>
              <a:rPr lang="es-CO" sz="2800" i="1" dirty="0" smtClean="0">
                <a:solidFill>
                  <a:srgbClr val="000000"/>
                </a:solidFill>
                <a:latin typeface="Arial"/>
              </a:rPr>
              <a:t>armadas.</a:t>
            </a:r>
            <a:endParaRPr lang="es-CO" sz="1400" dirty="0">
              <a:latin typeface="Times New Roman"/>
              <a:ea typeface="Times New Roman"/>
            </a:endParaRPr>
          </a:p>
          <a:p>
            <a:pPr algn="ctr"/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6525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i="1" dirty="0" smtClean="0">
              <a:solidFill>
                <a:srgbClr val="000000"/>
              </a:solidFill>
            </a:endParaRPr>
          </a:p>
          <a:p>
            <a:pPr algn="ctr"/>
            <a:r>
              <a:rPr lang="es-CO" sz="2400" b="1" i="1" dirty="0" smtClean="0">
                <a:solidFill>
                  <a:srgbClr val="000000"/>
                </a:solidFill>
              </a:rPr>
              <a:t>LA PREVENCIÓN DE NUEVAS VIOLENCIAS</a:t>
            </a:r>
          </a:p>
          <a:p>
            <a:pPr algn="ctr"/>
            <a:endParaRPr lang="es-CO" sz="2400" b="1" i="1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s-CO" sz="2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prevención de nuevas violencias como los conflictos </a:t>
            </a:r>
            <a:r>
              <a:rPr lang="es-CO" sz="28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socioambientales</a:t>
            </a:r>
            <a:r>
              <a:rPr lang="es-CO" sz="2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 la reconfiguración de grupos armados ilegales como paramilitares y bandas criminales, es vital para la no repetición de hechos </a:t>
            </a:r>
            <a:r>
              <a:rPr lang="es-CO" sz="28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victimizantes</a:t>
            </a:r>
            <a:r>
              <a:rPr lang="es-CO" sz="2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es-CO" sz="2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07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i="1" dirty="0" smtClean="0">
                <a:solidFill>
                  <a:srgbClr val="000000"/>
                </a:solidFill>
              </a:rPr>
              <a:t>                       </a:t>
            </a:r>
            <a:r>
              <a:rPr lang="es-CO" sz="2400" b="1" i="1" dirty="0" smtClean="0">
                <a:solidFill>
                  <a:srgbClr val="000000"/>
                </a:solidFill>
              </a:rPr>
              <a:t>PARTICIPACIÓN Y VEEDURÍA SOCIAL</a:t>
            </a:r>
          </a:p>
          <a:p>
            <a:pPr algn="just">
              <a:spcAft>
                <a:spcPts val="0"/>
              </a:spcAft>
            </a:pPr>
            <a:endParaRPr lang="es-CO" sz="2400" i="1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CO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fundamental la participación de la sociedad civil y las regiones en los procesos de desarme, refrendación y verificación de los acuerdos, en la delimitación de las zonas de ubicación, así como en la veeduría y acceso a los fondos que se ofrecen para financiar la etapa de </a:t>
            </a:r>
            <a:r>
              <a:rPr lang="es-CO" sz="24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postacuerdos</a:t>
            </a:r>
            <a:endParaRPr lang="es-CO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CO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Ciudadanos europeos también deben tener la posibilidad de incidir y hacer control a la destinación equitativa, efectiva y transparente de los recursos que aporte la comunidad europea para este fin.</a:t>
            </a:r>
            <a:endParaRPr lang="es-CO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1200" dirty="0">
                <a:latin typeface="Times New Roman"/>
                <a:ea typeface="Times New Roman"/>
              </a:rPr>
              <a:t> </a:t>
            </a:r>
          </a:p>
          <a:p>
            <a:pPr algn="just"/>
            <a:endParaRPr lang="es-CO" sz="24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3180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i="1" dirty="0" smtClean="0">
                <a:solidFill>
                  <a:srgbClr val="000000"/>
                </a:solidFill>
              </a:rPr>
              <a:t>                              </a:t>
            </a:r>
            <a:r>
              <a:rPr lang="es-CO" sz="2400" b="1" i="1" dirty="0" smtClean="0">
                <a:solidFill>
                  <a:srgbClr val="000000"/>
                </a:solidFill>
              </a:rPr>
              <a:t>DERECHOS DE LAS VICTIMAS</a:t>
            </a:r>
          </a:p>
          <a:p>
            <a:pPr algn="just"/>
            <a:endParaRPr lang="es-CO" sz="2400" b="1" i="1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s-CO" sz="2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verdad, la justicia y la reparación integral a las víctimas de la violencia en condiciones seguras, oportunas y equitativas, son derechos de protección necesaria para la búsqueda de la paz permanente y duradera.</a:t>
            </a:r>
            <a:endParaRPr lang="es-CO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1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149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7663" y="1507609"/>
            <a:ext cx="83848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i="1" dirty="0" smtClean="0">
                <a:solidFill>
                  <a:srgbClr val="000000"/>
                </a:solidFill>
              </a:rPr>
              <a:t>                                     </a:t>
            </a:r>
            <a:r>
              <a:rPr lang="es-CO" sz="2400" b="1" i="1" dirty="0" smtClean="0">
                <a:solidFill>
                  <a:srgbClr val="000000"/>
                </a:solidFill>
              </a:rPr>
              <a:t>JUSTICIA TRANSICIONAL</a:t>
            </a:r>
          </a:p>
          <a:p>
            <a:pPr algn="just"/>
            <a:endParaRPr lang="es-CO" sz="2400" b="1" i="1" dirty="0">
              <a:solidFill>
                <a:srgbClr val="000000"/>
              </a:solidFill>
            </a:endParaRPr>
          </a:p>
          <a:p>
            <a:pPr algn="just"/>
            <a:r>
              <a:rPr lang="es-CO" sz="2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fortalecimiento de la justicia transicional como mecanismo para la protección y reparación de derechos fundamentales, exigirá programas, instituciones y mecanismos con presencia fuerte en las regiones, y garantías para la veeduría efectiva de la sociedad civil.</a:t>
            </a:r>
          </a:p>
        </p:txBody>
      </p:sp>
    </p:spTree>
    <p:extLst>
      <p:ext uri="{BB962C8B-B14F-4D97-AF65-F5344CB8AC3E}">
        <p14:creationId xmlns:p14="http://schemas.microsoft.com/office/powerpoint/2010/main" val="24064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es SN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Presentaciones SNPS</Template>
  <TotalTime>1489</TotalTime>
  <Words>242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Presentaciones SNPS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COORDINACIÓN   - PAC 3-  CONVENIO AECID 10 CO1 050 “Fortalecimiento de la democracia participativa y empoderamiento social en Colombia”</dc:title>
  <dc:creator>Roger Henernadez Nuevo</dc:creator>
  <cp:lastModifiedBy>Mauricio Martinez</cp:lastModifiedBy>
  <cp:revision>153</cp:revision>
  <cp:lastPrinted>2014-07-16T14:50:16Z</cp:lastPrinted>
  <dcterms:created xsi:type="dcterms:W3CDTF">2012-06-22T14:42:02Z</dcterms:created>
  <dcterms:modified xsi:type="dcterms:W3CDTF">2016-06-01T19:08:28Z</dcterms:modified>
</cp:coreProperties>
</file>