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Comunicación para la transformación Social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Curso de formación</a:t>
            </a:r>
          </a:p>
          <a:p>
            <a:r>
              <a:rPr lang="es-EC" dirty="0" smtClean="0"/>
              <a:t>REPAM</a:t>
            </a:r>
          </a:p>
        </p:txBody>
      </p:sp>
    </p:spTree>
    <p:extLst>
      <p:ext uri="{BB962C8B-B14F-4D97-AF65-F5344CB8AC3E}">
        <p14:creationId xmlns:p14="http://schemas.microsoft.com/office/powerpoint/2010/main" val="363823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contacto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r">
              <a:buNone/>
            </a:pPr>
            <a:endParaRPr lang="es-ES" b="1" dirty="0" smtClean="0"/>
          </a:p>
          <a:p>
            <a:pPr marL="0" indent="0" algn="r">
              <a:buNone/>
            </a:pPr>
            <a:r>
              <a:rPr lang="es-ES" b="1" dirty="0" smtClean="0"/>
              <a:t>estamos </a:t>
            </a:r>
            <a:r>
              <a:rPr lang="es-ES" b="1" dirty="0"/>
              <a:t>atentos </a:t>
            </a:r>
            <a:r>
              <a:rPr lang="es-ES" b="1" dirty="0" smtClean="0"/>
              <a:t>a </a:t>
            </a:r>
            <a:r>
              <a:rPr lang="es-ES" b="1" dirty="0"/>
              <a:t>sus </a:t>
            </a:r>
            <a:r>
              <a:rPr lang="es-ES" b="1" dirty="0" smtClean="0"/>
              <a:t>demandas, sugerencias y </a:t>
            </a:r>
            <a:r>
              <a:rPr lang="es-ES" b="1" dirty="0"/>
              <a:t>propuestas.</a:t>
            </a:r>
            <a:endParaRPr lang="es-EC" dirty="0"/>
          </a:p>
          <a:p>
            <a:pPr marL="0" indent="0" algn="r">
              <a:buNone/>
            </a:pPr>
            <a:endParaRPr lang="es-ES" b="1" dirty="0" smtClean="0"/>
          </a:p>
          <a:p>
            <a:pPr marL="0" indent="0" algn="r">
              <a:buNone/>
            </a:pPr>
            <a:r>
              <a:rPr lang="es-ES" b="1" dirty="0" err="1" smtClean="0"/>
              <a:t>Panamazónicamente</a:t>
            </a:r>
            <a:r>
              <a:rPr lang="es-ES" b="1" dirty="0"/>
              <a:t>,</a:t>
            </a:r>
            <a:endParaRPr lang="es-EC" dirty="0"/>
          </a:p>
          <a:p>
            <a:pPr marL="0" indent="0" algn="r">
              <a:buNone/>
            </a:pPr>
            <a:r>
              <a:rPr lang="es-ES" b="1" dirty="0"/>
              <a:t>Pedro </a:t>
            </a:r>
            <a:r>
              <a:rPr lang="es-ES" b="1" dirty="0" smtClean="0"/>
              <a:t>Sánchez,  </a:t>
            </a:r>
            <a:r>
              <a:rPr lang="es-ES" i="1" dirty="0" smtClean="0">
                <a:latin typeface="Arial Narrow" panose="020B0606020202030204" pitchFamily="34" charset="0"/>
              </a:rPr>
              <a:t>psanchez@caritasecuador.org</a:t>
            </a:r>
            <a:endParaRPr lang="es-EC" i="1" dirty="0">
              <a:latin typeface="Arial Narrow" panose="020B0606020202030204" pitchFamily="34" charset="0"/>
            </a:endParaRPr>
          </a:p>
          <a:p>
            <a:pPr marL="0" indent="0" algn="r">
              <a:buNone/>
            </a:pPr>
            <a:r>
              <a:rPr lang="es-ES" b="1" dirty="0"/>
              <a:t>Daniela </a:t>
            </a:r>
            <a:r>
              <a:rPr lang="es-ES" b="1" dirty="0" smtClean="0"/>
              <a:t>Andrade, </a:t>
            </a:r>
            <a:r>
              <a:rPr lang="es-ES" i="1" dirty="0" smtClean="0">
                <a:latin typeface="Arial Narrow" panose="020B0606020202030204" pitchFamily="34" charset="0"/>
              </a:rPr>
              <a:t>dandrade@caritasecuador.org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2220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257300"/>
            <a:ext cx="10363826" cy="4533899"/>
          </a:xfrm>
        </p:spPr>
        <p:txBody>
          <a:bodyPr>
            <a:normAutofit/>
          </a:bodyPr>
          <a:lstStyle/>
          <a:p>
            <a:r>
              <a:rPr lang="es-ES" i="1" dirty="0" smtClean="0"/>
              <a:t>“Que </a:t>
            </a:r>
            <a:r>
              <a:rPr lang="es-ES" i="1" dirty="0"/>
              <a:t>la imagen del buen samaritano que venda las heridas del hombre apaleado, vertiendo sobre ellas aceite y vino, nos sirva como guía. Que nuestra comunicación sea aceite perfumado para el dolor y vino bueno para la alegría. Que nuestra luminosidad no provenga de trucos o efectos especiales, sino de acercarnos, con amor y con ternura, a quien encontramos herido en el camino. </a:t>
            </a:r>
            <a:endParaRPr lang="es-ES" i="1" dirty="0" smtClean="0"/>
          </a:p>
          <a:p>
            <a:pPr marL="0" indent="0" algn="r">
              <a:buNone/>
            </a:pPr>
            <a:r>
              <a:rPr lang="es-ES" i="1" dirty="0" smtClean="0"/>
              <a:t>… </a:t>
            </a:r>
            <a:r>
              <a:rPr lang="es-ES" i="1" dirty="0"/>
              <a:t>En este contexto, la revolución de los medios de comunicación y de la información constituye un desafío grande y apasionante que requiere energías renovadas y una imaginación nueva para transmitir a los demás la belleza de </a:t>
            </a:r>
            <a:r>
              <a:rPr lang="es-ES" i="1" dirty="0" smtClean="0"/>
              <a:t>Dios”. </a:t>
            </a:r>
          </a:p>
          <a:p>
            <a:pPr marL="0" indent="0" algn="r">
              <a:buNone/>
            </a:pPr>
            <a:r>
              <a:rPr lang="es-ES" i="1" dirty="0" smtClean="0"/>
              <a:t>(</a:t>
            </a:r>
            <a:r>
              <a:rPr lang="es-ES" b="1" dirty="0"/>
              <a:t>Papa Francisco, enero 2014)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9004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Innovar nuestra comunicación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la comunicación </a:t>
            </a:r>
            <a:r>
              <a:rPr lang="es-ES" dirty="0" smtClean="0"/>
              <a:t>experimenta hoy </a:t>
            </a:r>
            <a:r>
              <a:rPr lang="es-ES" dirty="0"/>
              <a:t>una serie de transformaciones: nuevos lenguajes, nuevos medios, nuevas tecnologías, nuevas técnicas, nuevas narrativas, nuevos conceptos y nuevas metodologías comunicacionales. En este contexto, quienes desarrollamos nuestra misión como agentes pastorales, comunicadores, líderes sociales, educadores y promotores en general, tenemos la urgencia de evaluar, repensar y mejorar nuestras concepciones y prácticas comunicativas.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0641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No basta difundir mensajes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La </a:t>
            </a:r>
            <a:r>
              <a:rPr lang="es-ES" dirty="0" smtClean="0"/>
              <a:t>formación para implementar </a:t>
            </a:r>
            <a:r>
              <a:rPr lang="es-ES" dirty="0"/>
              <a:t>estrategias comunicacionales </a:t>
            </a:r>
            <a:r>
              <a:rPr lang="es-ES" dirty="0" smtClean="0"/>
              <a:t>orientadas al cambio de la realidad, parte </a:t>
            </a:r>
            <a:r>
              <a:rPr lang="es-ES" dirty="0"/>
              <a:t>de la metodología de la Educación Popular </a:t>
            </a:r>
            <a:r>
              <a:rPr lang="es-ES" dirty="0" smtClean="0"/>
              <a:t>que apuesta a </a:t>
            </a:r>
            <a:r>
              <a:rPr lang="es-ES" dirty="0"/>
              <a:t>la acción ciudadana, </a:t>
            </a:r>
            <a:r>
              <a:rPr lang="es-ES" dirty="0" smtClean="0"/>
              <a:t>la </a:t>
            </a:r>
            <a:r>
              <a:rPr lang="es-ES" dirty="0"/>
              <a:t>participación social y </a:t>
            </a:r>
            <a:r>
              <a:rPr lang="es-ES" dirty="0" smtClean="0"/>
              <a:t>la organización como elementos esenciales de todo proceso de transformación SOCIAL.</a:t>
            </a:r>
          </a:p>
          <a:p>
            <a:pPr marL="0" indent="0" algn="r">
              <a:buNone/>
            </a:pPr>
            <a:endParaRPr lang="es-EC" b="1" i="1" dirty="0" smtClean="0"/>
          </a:p>
          <a:p>
            <a:pPr marL="914400" lvl="2" indent="0" algn="r">
              <a:buNone/>
            </a:pPr>
            <a:r>
              <a:rPr lang="es-EC" sz="2000" b="1" i="1" dirty="0" smtClean="0">
                <a:solidFill>
                  <a:srgbClr val="FF0000"/>
                </a:solidFill>
              </a:rPr>
              <a:t>"</a:t>
            </a:r>
            <a:r>
              <a:rPr lang="es-EC" sz="2000" b="1" i="1" dirty="0">
                <a:solidFill>
                  <a:srgbClr val="FF0000"/>
                </a:solidFill>
              </a:rPr>
              <a:t>hagan </a:t>
            </a:r>
            <a:r>
              <a:rPr lang="es-EC" sz="2000" b="1" i="1" dirty="0" smtClean="0">
                <a:solidFill>
                  <a:srgbClr val="FF0000"/>
                </a:solidFill>
              </a:rPr>
              <a:t>lío… </a:t>
            </a:r>
            <a:r>
              <a:rPr lang="es-EC" sz="2000" b="1" i="1" dirty="0">
                <a:solidFill>
                  <a:srgbClr val="FF0000"/>
                </a:solidFill>
              </a:rPr>
              <a:t>pero ayuden a organizarlo </a:t>
            </a:r>
            <a:r>
              <a:rPr lang="es-EC" sz="2000" b="1" i="1" dirty="0" smtClean="0">
                <a:solidFill>
                  <a:srgbClr val="FF0000"/>
                </a:solidFill>
              </a:rPr>
              <a:t>bien” </a:t>
            </a:r>
          </a:p>
          <a:p>
            <a:pPr marL="914400" lvl="2" indent="0" algn="r">
              <a:buNone/>
            </a:pPr>
            <a:r>
              <a:rPr lang="es-EC" dirty="0" smtClean="0">
                <a:solidFill>
                  <a:srgbClr val="FF0000"/>
                </a:solidFill>
              </a:rPr>
              <a:t>Papa francisco a los jóvenes de Paraguay</a:t>
            </a:r>
            <a:endParaRPr lang="es-EC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6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Comunicar no es solo hablar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El proceso formativo que proponemos busca que las personas participantes desarrollen sus  capacidades para mirar con otros ojos, para escuchar </a:t>
            </a:r>
            <a:r>
              <a:rPr lang="es-ES" dirty="0" smtClean="0"/>
              <a:t>a la gente con </a:t>
            </a:r>
            <a:r>
              <a:rPr lang="es-ES" dirty="0"/>
              <a:t>mayor </a:t>
            </a:r>
            <a:r>
              <a:rPr lang="es-ES" dirty="0" smtClean="0"/>
              <a:t>atención, </a:t>
            </a:r>
            <a:r>
              <a:rPr lang="es-ES" dirty="0"/>
              <a:t>para usar nuevas estrategias y técnicas de comunicación, para comunicar desde los valores humanos y cristianos, para  construir colectivamente narrativas públicas que posibiliten la participación </a:t>
            </a:r>
            <a:r>
              <a:rPr lang="es-ES" dirty="0" smtClean="0"/>
              <a:t>ciudadana, su movilización e incidencia </a:t>
            </a:r>
            <a:r>
              <a:rPr lang="es-ES" dirty="0"/>
              <a:t>política y social</a:t>
            </a:r>
            <a:r>
              <a:rPr lang="es-ES" dirty="0" smtClean="0"/>
              <a:t>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1271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81494"/>
          </a:xfrm>
        </p:spPr>
        <p:txBody>
          <a:bodyPr/>
          <a:lstStyle/>
          <a:p>
            <a:r>
              <a:rPr lang="es-EC" dirty="0" smtClean="0"/>
              <a:t>objetivos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931831"/>
            <a:ext cx="10363826" cy="41598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Objetivo general</a:t>
            </a:r>
            <a:endParaRPr lang="es-EC" dirty="0">
              <a:solidFill>
                <a:srgbClr val="FF0000"/>
              </a:solidFill>
            </a:endParaRPr>
          </a:p>
          <a:p>
            <a:r>
              <a:rPr lang="es-ES" dirty="0"/>
              <a:t>Desarrollar actitudes y aptitudes comunicacionales para una comunicación democrática, basada en valores humanos y cristianos, que ayude a consolidar liderazgos comunitarios, procesos de transformación social e incidencia pública. </a:t>
            </a:r>
            <a:endParaRPr lang="es-EC" dirty="0"/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Objetivos específicos</a:t>
            </a:r>
            <a:endParaRPr lang="es-EC" dirty="0">
              <a:solidFill>
                <a:srgbClr val="FF0000"/>
              </a:solidFill>
            </a:endParaRPr>
          </a:p>
          <a:p>
            <a:pPr lvl="0"/>
            <a:r>
              <a:rPr lang="es-ES" dirty="0"/>
              <a:t>Fortalecer el trabajo de los equipos de comunicación, locales y nacionales, ligados a la REPAM. </a:t>
            </a:r>
            <a:endParaRPr lang="es-EC" dirty="0"/>
          </a:p>
          <a:p>
            <a:pPr lvl="0"/>
            <a:r>
              <a:rPr lang="es-ES" dirty="0"/>
              <a:t>Articular estrategias de comunicación para una ciudadanía ecológica.</a:t>
            </a:r>
            <a:endParaRPr lang="es-EC" dirty="0"/>
          </a:p>
          <a:p>
            <a:pPr lvl="0"/>
            <a:r>
              <a:rPr lang="es-ES" dirty="0"/>
              <a:t>Conformar equipos nacionales que faciliten la formación en estrategias de comunicación sobre temas </a:t>
            </a:r>
            <a:r>
              <a:rPr lang="es-ES" dirty="0" err="1"/>
              <a:t>panamazónicos</a:t>
            </a:r>
            <a:r>
              <a:rPr lang="es-ES" dirty="0"/>
              <a:t>.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4292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metodología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S" dirty="0"/>
              <a:t>Proceso de formación en 2 módulos, desarrollados en talleres presenciales de 5 días por cada módulo.</a:t>
            </a:r>
            <a:endParaRPr lang="es-EC" dirty="0"/>
          </a:p>
          <a:p>
            <a:pPr lvl="0"/>
            <a:r>
              <a:rPr lang="es-ES" dirty="0"/>
              <a:t>Metodología “aprender haciendo” basada en los principios de la educación popular.</a:t>
            </a:r>
            <a:endParaRPr lang="es-EC" dirty="0"/>
          </a:p>
          <a:p>
            <a:pPr lvl="0"/>
            <a:r>
              <a:rPr lang="es-ES" dirty="0"/>
              <a:t>Seguimiento en los tiempos intermedios de cada encuentro presencial, dirigido a implementar estrategias comunicacionales en territorio. </a:t>
            </a:r>
            <a:endParaRPr lang="es-EC" dirty="0"/>
          </a:p>
          <a:p>
            <a:pPr lvl="0"/>
            <a:r>
              <a:rPr lang="es-ES" dirty="0"/>
              <a:t>Se partirá de un breve diagnóstico social y comunicacional; para en base a ello trabajar  la estrategia local durante todo el proceso de formación.</a:t>
            </a:r>
            <a:endParaRPr lang="es-EC" dirty="0"/>
          </a:p>
          <a:p>
            <a:pPr lvl="0"/>
            <a:r>
              <a:rPr lang="es-ES" dirty="0"/>
              <a:t>La comunicación será abordada en sus diversas dimensiones y no solamente desde una mirada mediática o instrumental.</a:t>
            </a:r>
            <a:endParaRPr lang="es-EC" dirty="0"/>
          </a:p>
          <a:p>
            <a:pPr lvl="0"/>
            <a:r>
              <a:rPr lang="es-ES" dirty="0"/>
              <a:t>Finalizaremos construyendo un plan operativo de incidencia local.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5065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81683"/>
          </a:xfrm>
        </p:spPr>
        <p:txBody>
          <a:bodyPr>
            <a:normAutofit/>
          </a:bodyPr>
          <a:lstStyle/>
          <a:p>
            <a:r>
              <a:rPr lang="es-ES" dirty="0" err="1" smtClean="0"/>
              <a:t>MóDULO</a:t>
            </a:r>
            <a:r>
              <a:rPr lang="es-ES" dirty="0" smtClean="0"/>
              <a:t> 1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704110"/>
            <a:ext cx="10363826" cy="40870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200" i="1" dirty="0">
                <a:solidFill>
                  <a:srgbClr val="FF0000"/>
                </a:solidFill>
              </a:rPr>
              <a:t>Diagnóstico local y construcción de narrativas para el cambio deseable y </a:t>
            </a:r>
            <a:r>
              <a:rPr lang="es-ES" sz="2200" i="1" dirty="0" smtClean="0">
                <a:solidFill>
                  <a:srgbClr val="FF0000"/>
                </a:solidFill>
              </a:rPr>
              <a:t>factible</a:t>
            </a:r>
            <a:endParaRPr lang="es-EC" sz="2200" i="1" dirty="0" smtClean="0">
              <a:solidFill>
                <a:srgbClr val="FF0000"/>
              </a:solidFill>
            </a:endParaRPr>
          </a:p>
          <a:p>
            <a:r>
              <a:rPr lang="es-EC" dirty="0" smtClean="0"/>
              <a:t>Diagnóstico de la comunidad y de la comunicación</a:t>
            </a:r>
          </a:p>
          <a:p>
            <a:r>
              <a:rPr lang="es-EC" dirty="0" smtClean="0"/>
              <a:t>Diagnóstico de nuestra comunicación</a:t>
            </a:r>
          </a:p>
          <a:p>
            <a:r>
              <a:rPr lang="es-EC" dirty="0" smtClean="0"/>
              <a:t>Comunicación y transformación social</a:t>
            </a:r>
          </a:p>
          <a:p>
            <a:pPr marL="0" indent="0">
              <a:buNone/>
            </a:pPr>
            <a:r>
              <a:rPr lang="es-ES" sz="2200" i="1" dirty="0">
                <a:solidFill>
                  <a:srgbClr val="FF0000"/>
                </a:solidFill>
              </a:rPr>
              <a:t>Narrativas ciudadanas movilizadoras </a:t>
            </a:r>
            <a:endParaRPr lang="es-ES" sz="2200" i="1" dirty="0" smtClean="0">
              <a:solidFill>
                <a:srgbClr val="FF0000"/>
              </a:solidFill>
            </a:endParaRPr>
          </a:p>
          <a:p>
            <a:r>
              <a:rPr lang="es-ES" dirty="0" smtClean="0"/>
              <a:t>Identificación de desafíos que exigen un cambio social</a:t>
            </a:r>
            <a:endParaRPr lang="es-EC" dirty="0"/>
          </a:p>
          <a:p>
            <a:r>
              <a:rPr lang="es-EC" dirty="0" smtClean="0"/>
              <a:t>Comunicación desde los valores personales</a:t>
            </a:r>
          </a:p>
          <a:p>
            <a:r>
              <a:rPr lang="es-EC" dirty="0" smtClean="0"/>
              <a:t>Comunicación desde los valores compartidos</a:t>
            </a:r>
          </a:p>
          <a:p>
            <a:r>
              <a:rPr lang="es-EC" dirty="0" smtClean="0"/>
              <a:t>Urgencia de actuar ahora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5086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Módulo 2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i="1" dirty="0">
                <a:solidFill>
                  <a:srgbClr val="FF0000"/>
                </a:solidFill>
              </a:rPr>
              <a:t>Cómo diseñar una estrategia para cambiar el futuro</a:t>
            </a:r>
            <a:endParaRPr lang="es-EC" i="1" dirty="0" smtClean="0">
              <a:solidFill>
                <a:srgbClr val="FF0000"/>
              </a:solidFill>
            </a:endParaRPr>
          </a:p>
          <a:p>
            <a:r>
              <a:rPr lang="es-ES" dirty="0"/>
              <a:t>Estrategias de comunicación para la incidencia</a:t>
            </a:r>
            <a:endParaRPr lang="es-EC" dirty="0"/>
          </a:p>
          <a:p>
            <a:r>
              <a:rPr lang="es-ES" dirty="0"/>
              <a:t>Plan de comunicación en procesos de incidencia</a:t>
            </a:r>
            <a:endParaRPr lang="es-EC" dirty="0"/>
          </a:p>
          <a:p>
            <a:r>
              <a:rPr lang="es-ES" dirty="0"/>
              <a:t>Encíclica LAUDATO </a:t>
            </a:r>
            <a:r>
              <a:rPr lang="es-ES" dirty="0" smtClean="0"/>
              <a:t>SI: desafíos </a:t>
            </a:r>
            <a:r>
              <a:rPr lang="es-ES" dirty="0"/>
              <a:t>para la comunicación y la acción pastoral</a:t>
            </a:r>
            <a:endParaRPr lang="es-EC" dirty="0"/>
          </a:p>
          <a:p>
            <a:pPr marL="0" indent="0">
              <a:buNone/>
            </a:pPr>
            <a:r>
              <a:rPr lang="es-ES" i="1" dirty="0">
                <a:solidFill>
                  <a:srgbClr val="FF0000"/>
                </a:solidFill>
              </a:rPr>
              <a:t>Cómo implementar y gestionar el </a:t>
            </a:r>
            <a:r>
              <a:rPr lang="es-ES" i="1" dirty="0" smtClean="0">
                <a:solidFill>
                  <a:srgbClr val="FF0000"/>
                </a:solidFill>
              </a:rPr>
              <a:t>cambio</a:t>
            </a:r>
            <a:endParaRPr lang="es-EC" i="1" dirty="0" smtClean="0">
              <a:solidFill>
                <a:srgbClr val="FF0000"/>
              </a:solidFill>
            </a:endParaRPr>
          </a:p>
          <a:p>
            <a:r>
              <a:rPr lang="es-ES" dirty="0"/>
              <a:t>Gestión y monitoreo de las estrategias de incidencia </a:t>
            </a:r>
            <a:endParaRPr lang="es-EC" dirty="0"/>
          </a:p>
          <a:p>
            <a:r>
              <a:rPr lang="es-EC" dirty="0" smtClean="0"/>
              <a:t>La estrategia como actitud y su relación con el contexto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28816478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61</TotalTime>
  <Words>653</Words>
  <Application>Microsoft Office PowerPoint</Application>
  <PresentationFormat>Panorámica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Tw Cen MT</vt:lpstr>
      <vt:lpstr>Gota</vt:lpstr>
      <vt:lpstr>Comunicación para la transformación Social</vt:lpstr>
      <vt:lpstr>Presentación de PowerPoint</vt:lpstr>
      <vt:lpstr>Innovar nuestra comunicación</vt:lpstr>
      <vt:lpstr>No basta difundir mensajes</vt:lpstr>
      <vt:lpstr>Comunicar no es solo hablar</vt:lpstr>
      <vt:lpstr>objetivos</vt:lpstr>
      <vt:lpstr>metodología</vt:lpstr>
      <vt:lpstr>MóDULO 1</vt:lpstr>
      <vt:lpstr>Módulo 2</vt:lpstr>
      <vt:lpstr>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para la transformación Social</dc:title>
  <dc:creator>Pedro Sanchez</dc:creator>
  <cp:lastModifiedBy>Pedro Sanchez</cp:lastModifiedBy>
  <cp:revision>8</cp:revision>
  <dcterms:created xsi:type="dcterms:W3CDTF">2016-01-22T17:15:22Z</dcterms:created>
  <dcterms:modified xsi:type="dcterms:W3CDTF">2016-04-05T10:41:31Z</dcterms:modified>
</cp:coreProperties>
</file>