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69" r:id="rId2"/>
    <p:sldId id="303" r:id="rId3"/>
    <p:sldId id="276" r:id="rId4"/>
    <p:sldId id="302" r:id="rId5"/>
    <p:sldId id="304" r:id="rId6"/>
    <p:sldId id="305" r:id="rId7"/>
    <p:sldId id="306" r:id="rId8"/>
    <p:sldId id="307" r:id="rId9"/>
    <p:sldId id="308" r:id="rId10"/>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94660"/>
  </p:normalViewPr>
  <p:slideViewPr>
    <p:cSldViewPr>
      <p:cViewPr>
        <p:scale>
          <a:sx n="60" d="100"/>
          <a:sy n="60" d="100"/>
        </p:scale>
        <p:origin x="-162" y="-6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8F63AB-FDFC-462A-A48D-8B85A0AF2FDA}"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s-CO"/>
        </a:p>
      </dgm:t>
    </dgm:pt>
    <dgm:pt modelId="{6FCE410D-3B8B-47D8-9E05-B28539308AE9}">
      <dgm:prSet phldrT="[Texto]" custT="1"/>
      <dgm:spPr>
        <a:solidFill>
          <a:schemeClr val="tx2">
            <a:lumMod val="75000"/>
          </a:schemeClr>
        </a:solidFill>
      </dgm:spPr>
      <dgm:t>
        <a:bodyPr/>
        <a:lstStyle/>
        <a:p>
          <a:pPr marL="0" indent="0" algn="just">
            <a:buNone/>
          </a:pPr>
          <a:r>
            <a:rPr lang="es-ES" sz="2000" dirty="0" smtClean="0"/>
            <a:t>Según el último </a:t>
          </a:r>
          <a:r>
            <a:rPr lang="es-CO" sz="2000" i="1" dirty="0" smtClean="0"/>
            <a:t>Informe de la Oficina del Alto Comisionado de las Naciones Unidas para los Derechos Humanos</a:t>
          </a:r>
          <a:r>
            <a:rPr lang="es-CO" sz="2000" dirty="0" smtClean="0"/>
            <a:t>, durante el año 2015: </a:t>
          </a:r>
          <a:endParaRPr lang="es-CO" sz="2000" dirty="0"/>
        </a:p>
      </dgm:t>
    </dgm:pt>
    <dgm:pt modelId="{2B5118AA-6D4E-44D2-BC1A-08289E4D7221}" type="parTrans" cxnId="{3DFBABA9-27D2-40C6-93D6-F2EB0C518817}">
      <dgm:prSet/>
      <dgm:spPr/>
      <dgm:t>
        <a:bodyPr/>
        <a:lstStyle/>
        <a:p>
          <a:endParaRPr lang="es-CO" sz="2000"/>
        </a:p>
      </dgm:t>
    </dgm:pt>
    <dgm:pt modelId="{40C32A3E-2398-4BB1-B6B5-86C51FA74B32}" type="sibTrans" cxnId="{3DFBABA9-27D2-40C6-93D6-F2EB0C518817}">
      <dgm:prSet/>
      <dgm:spPr/>
      <dgm:t>
        <a:bodyPr/>
        <a:lstStyle/>
        <a:p>
          <a:endParaRPr lang="es-CO" sz="2000"/>
        </a:p>
      </dgm:t>
    </dgm:pt>
    <dgm:pt modelId="{C914B71A-60E1-4942-B385-5D9DE294A815}">
      <dgm:prSet phldrT="[Texto]" custT="1"/>
      <dgm:spPr>
        <a:solidFill>
          <a:schemeClr val="tx2">
            <a:lumMod val="60000"/>
            <a:lumOff val="40000"/>
          </a:schemeClr>
        </a:solidFill>
      </dgm:spPr>
      <dgm:t>
        <a:bodyPr/>
        <a:lstStyle/>
        <a:p>
          <a:r>
            <a:rPr lang="es-CO" sz="2000" dirty="0" smtClean="0"/>
            <a:t>Se registraron 295 ataques en contra de 885 defensores de DDHH, incluidas 310 mujeres. </a:t>
          </a:r>
          <a:r>
            <a:rPr lang="es-ES" sz="2000" dirty="0" smtClean="0"/>
            <a:t>Se </a:t>
          </a:r>
          <a:r>
            <a:rPr lang="es-CO" sz="2000" dirty="0" smtClean="0"/>
            <a:t>documentaron el asesinato de 63 defensores de DDHH. </a:t>
          </a:r>
        </a:p>
        <a:p>
          <a:endParaRPr lang="es-CO" sz="2000" dirty="0"/>
        </a:p>
      </dgm:t>
    </dgm:pt>
    <dgm:pt modelId="{8740DE38-F6B8-43F0-A498-EC227EC4B0E2}" type="parTrans" cxnId="{DDDFC08C-29A1-4EB4-B99C-FBBB09662348}">
      <dgm:prSet/>
      <dgm:spPr/>
      <dgm:t>
        <a:bodyPr/>
        <a:lstStyle/>
        <a:p>
          <a:endParaRPr lang="es-CO" sz="2000"/>
        </a:p>
      </dgm:t>
    </dgm:pt>
    <dgm:pt modelId="{545354BE-6312-4EC3-91AD-F7D0C17E9411}" type="sibTrans" cxnId="{DDDFC08C-29A1-4EB4-B99C-FBBB09662348}">
      <dgm:prSet/>
      <dgm:spPr/>
      <dgm:t>
        <a:bodyPr/>
        <a:lstStyle/>
        <a:p>
          <a:endParaRPr lang="es-CO" sz="2000"/>
        </a:p>
      </dgm:t>
    </dgm:pt>
    <dgm:pt modelId="{AD5C0E37-5AFF-44EF-9D58-2F0B1DC775C2}">
      <dgm:prSet phldrT="[Texto]" custT="1"/>
      <dgm:spPr>
        <a:solidFill>
          <a:schemeClr val="tx2">
            <a:lumMod val="60000"/>
            <a:lumOff val="40000"/>
          </a:schemeClr>
        </a:solidFill>
      </dgm:spPr>
      <dgm:t>
        <a:bodyPr/>
        <a:lstStyle/>
        <a:p>
          <a:r>
            <a:rPr lang="es-CO" sz="2000" dirty="0" smtClean="0"/>
            <a:t>Se registraron 151 amenazas de muertes individuales y colectivas y 80 denuncias de vigilancia ilegal a lideres sociales. Se conocieron 39 panfletos amenazantes contra </a:t>
          </a:r>
          <a:endParaRPr lang="es-CO" sz="2000" dirty="0"/>
        </a:p>
      </dgm:t>
    </dgm:pt>
    <dgm:pt modelId="{B3B86B2C-6543-4DF6-938E-E7502DF5B7FE}" type="parTrans" cxnId="{C3538D6F-0A75-4DAE-B640-155E63E05B20}">
      <dgm:prSet/>
      <dgm:spPr/>
      <dgm:t>
        <a:bodyPr/>
        <a:lstStyle/>
        <a:p>
          <a:endParaRPr lang="es-CO" sz="2000"/>
        </a:p>
      </dgm:t>
    </dgm:pt>
    <dgm:pt modelId="{03C60682-D8DB-44B5-A73B-933E76280F0A}" type="sibTrans" cxnId="{C3538D6F-0A75-4DAE-B640-155E63E05B20}">
      <dgm:prSet/>
      <dgm:spPr/>
      <dgm:t>
        <a:bodyPr/>
        <a:lstStyle/>
        <a:p>
          <a:endParaRPr lang="es-CO" sz="2000"/>
        </a:p>
      </dgm:t>
    </dgm:pt>
    <dgm:pt modelId="{416CA9FF-4EB6-451C-9797-203AB615CF99}">
      <dgm:prSet phldrT="[Texto]"/>
      <dgm:spPr/>
      <dgm:t>
        <a:bodyPr/>
        <a:lstStyle/>
        <a:p>
          <a:endParaRPr lang="es-CO" sz="2000" dirty="0"/>
        </a:p>
      </dgm:t>
    </dgm:pt>
    <dgm:pt modelId="{6F583857-C351-4DE2-8BA5-5253A6289007}" type="parTrans" cxnId="{D5344470-3157-4726-BE88-50AF53F98C30}">
      <dgm:prSet/>
      <dgm:spPr/>
      <dgm:t>
        <a:bodyPr/>
        <a:lstStyle/>
        <a:p>
          <a:endParaRPr lang="es-CO" sz="2000"/>
        </a:p>
      </dgm:t>
    </dgm:pt>
    <dgm:pt modelId="{7B053E74-3808-4274-988F-10CCFCFE3B22}" type="sibTrans" cxnId="{D5344470-3157-4726-BE88-50AF53F98C30}">
      <dgm:prSet/>
      <dgm:spPr/>
      <dgm:t>
        <a:bodyPr/>
        <a:lstStyle/>
        <a:p>
          <a:endParaRPr lang="es-CO" sz="2000"/>
        </a:p>
      </dgm:t>
    </dgm:pt>
    <dgm:pt modelId="{B6572C3F-9F23-40E4-9E72-F128F7D1E232}" type="pres">
      <dgm:prSet presAssocID="{B18F63AB-FDFC-462A-A48D-8B85A0AF2FDA}" presName="composite" presStyleCnt="0">
        <dgm:presLayoutVars>
          <dgm:chMax val="1"/>
          <dgm:dir/>
          <dgm:resizeHandles val="exact"/>
        </dgm:presLayoutVars>
      </dgm:prSet>
      <dgm:spPr/>
      <dgm:t>
        <a:bodyPr/>
        <a:lstStyle/>
        <a:p>
          <a:endParaRPr lang="es-CO"/>
        </a:p>
      </dgm:t>
    </dgm:pt>
    <dgm:pt modelId="{096ADDF3-31CB-45A4-9665-7859F0F92B5A}" type="pres">
      <dgm:prSet presAssocID="{6FCE410D-3B8B-47D8-9E05-B28539308AE9}" presName="roof" presStyleLbl="dkBgShp" presStyleIdx="0" presStyleCnt="2" custScaleY="50900"/>
      <dgm:spPr/>
      <dgm:t>
        <a:bodyPr/>
        <a:lstStyle/>
        <a:p>
          <a:endParaRPr lang="es-CO"/>
        </a:p>
      </dgm:t>
    </dgm:pt>
    <dgm:pt modelId="{F412D42F-770E-431B-B3D6-6D768E2FC362}" type="pres">
      <dgm:prSet presAssocID="{6FCE410D-3B8B-47D8-9E05-B28539308AE9}" presName="pillars" presStyleCnt="0"/>
      <dgm:spPr/>
    </dgm:pt>
    <dgm:pt modelId="{E38DA4C4-2B27-4DB5-95BE-DF858311485A}" type="pres">
      <dgm:prSet presAssocID="{6FCE410D-3B8B-47D8-9E05-B28539308AE9}" presName="pillar1" presStyleLbl="node1" presStyleIdx="0" presStyleCnt="2" custScaleY="78580" custLinFactNeighborY="-22935">
        <dgm:presLayoutVars>
          <dgm:bulletEnabled val="1"/>
        </dgm:presLayoutVars>
      </dgm:prSet>
      <dgm:spPr/>
      <dgm:t>
        <a:bodyPr/>
        <a:lstStyle/>
        <a:p>
          <a:endParaRPr lang="es-CO"/>
        </a:p>
      </dgm:t>
    </dgm:pt>
    <dgm:pt modelId="{2858A787-9F9E-459F-B569-2D32FD96C21A}" type="pres">
      <dgm:prSet presAssocID="{AD5C0E37-5AFF-44EF-9D58-2F0B1DC775C2}" presName="pillarX" presStyleLbl="node1" presStyleIdx="1" presStyleCnt="2" custScaleY="78580" custLinFactNeighborY="-22935">
        <dgm:presLayoutVars>
          <dgm:bulletEnabled val="1"/>
        </dgm:presLayoutVars>
      </dgm:prSet>
      <dgm:spPr/>
      <dgm:t>
        <a:bodyPr/>
        <a:lstStyle/>
        <a:p>
          <a:endParaRPr lang="es-CO"/>
        </a:p>
      </dgm:t>
    </dgm:pt>
    <dgm:pt modelId="{0DCA0C4C-A0F0-4C5A-B4D3-4DCD034BD735}" type="pres">
      <dgm:prSet presAssocID="{6FCE410D-3B8B-47D8-9E05-B28539308AE9}" presName="base" presStyleLbl="dkBgShp" presStyleIdx="1" presStyleCnt="2" custFlipVert="0" custScaleY="704539" custLinFactNeighborX="527" custLinFactNeighborY="72894"/>
      <dgm:spPr/>
    </dgm:pt>
  </dgm:ptLst>
  <dgm:cxnLst>
    <dgm:cxn modelId="{4DBB7E9D-A1E9-4FF3-8565-02D0ECF9AFE1}" type="presOf" srcId="{AD5C0E37-5AFF-44EF-9D58-2F0B1DC775C2}" destId="{2858A787-9F9E-459F-B569-2D32FD96C21A}" srcOrd="0" destOrd="0" presId="urn:microsoft.com/office/officeart/2005/8/layout/hList3"/>
    <dgm:cxn modelId="{AB194399-E675-49C7-97A2-77C51FE76239}" type="presOf" srcId="{C914B71A-60E1-4942-B385-5D9DE294A815}" destId="{E38DA4C4-2B27-4DB5-95BE-DF858311485A}" srcOrd="0" destOrd="0" presId="urn:microsoft.com/office/officeart/2005/8/layout/hList3"/>
    <dgm:cxn modelId="{DDDFC08C-29A1-4EB4-B99C-FBBB09662348}" srcId="{6FCE410D-3B8B-47D8-9E05-B28539308AE9}" destId="{C914B71A-60E1-4942-B385-5D9DE294A815}" srcOrd="0" destOrd="0" parTransId="{8740DE38-F6B8-43F0-A498-EC227EC4B0E2}" sibTransId="{545354BE-6312-4EC3-91AD-F7D0C17E9411}"/>
    <dgm:cxn modelId="{C3538D6F-0A75-4DAE-B640-155E63E05B20}" srcId="{6FCE410D-3B8B-47D8-9E05-B28539308AE9}" destId="{AD5C0E37-5AFF-44EF-9D58-2F0B1DC775C2}" srcOrd="1" destOrd="0" parTransId="{B3B86B2C-6543-4DF6-938E-E7502DF5B7FE}" sibTransId="{03C60682-D8DB-44B5-A73B-933E76280F0A}"/>
    <dgm:cxn modelId="{99605C22-2C0C-4442-88B1-6A7C820F4F96}" type="presOf" srcId="{6FCE410D-3B8B-47D8-9E05-B28539308AE9}" destId="{096ADDF3-31CB-45A4-9665-7859F0F92B5A}" srcOrd="0" destOrd="0" presId="urn:microsoft.com/office/officeart/2005/8/layout/hList3"/>
    <dgm:cxn modelId="{3F70943F-49DC-413C-9A52-3D2D1E5C44DC}" type="presOf" srcId="{B18F63AB-FDFC-462A-A48D-8B85A0AF2FDA}" destId="{B6572C3F-9F23-40E4-9E72-F128F7D1E232}" srcOrd="0" destOrd="0" presId="urn:microsoft.com/office/officeart/2005/8/layout/hList3"/>
    <dgm:cxn modelId="{3DFBABA9-27D2-40C6-93D6-F2EB0C518817}" srcId="{B18F63AB-FDFC-462A-A48D-8B85A0AF2FDA}" destId="{6FCE410D-3B8B-47D8-9E05-B28539308AE9}" srcOrd="0" destOrd="0" parTransId="{2B5118AA-6D4E-44D2-BC1A-08289E4D7221}" sibTransId="{40C32A3E-2398-4BB1-B6B5-86C51FA74B32}"/>
    <dgm:cxn modelId="{D5344470-3157-4726-BE88-50AF53F98C30}" srcId="{B18F63AB-FDFC-462A-A48D-8B85A0AF2FDA}" destId="{416CA9FF-4EB6-451C-9797-203AB615CF99}" srcOrd="1" destOrd="0" parTransId="{6F583857-C351-4DE2-8BA5-5253A6289007}" sibTransId="{7B053E74-3808-4274-988F-10CCFCFE3B22}"/>
    <dgm:cxn modelId="{6826408C-65A3-4BE4-A6B8-9A38674F87C2}" type="presParOf" srcId="{B6572C3F-9F23-40E4-9E72-F128F7D1E232}" destId="{096ADDF3-31CB-45A4-9665-7859F0F92B5A}" srcOrd="0" destOrd="0" presId="urn:microsoft.com/office/officeart/2005/8/layout/hList3"/>
    <dgm:cxn modelId="{7BC4557A-75A4-4BB3-B693-09277D7FC695}" type="presParOf" srcId="{B6572C3F-9F23-40E4-9E72-F128F7D1E232}" destId="{F412D42F-770E-431B-B3D6-6D768E2FC362}" srcOrd="1" destOrd="0" presId="urn:microsoft.com/office/officeart/2005/8/layout/hList3"/>
    <dgm:cxn modelId="{6538E97D-3F84-493B-B93E-142703E5E352}" type="presParOf" srcId="{F412D42F-770E-431B-B3D6-6D768E2FC362}" destId="{E38DA4C4-2B27-4DB5-95BE-DF858311485A}" srcOrd="0" destOrd="0" presId="urn:microsoft.com/office/officeart/2005/8/layout/hList3"/>
    <dgm:cxn modelId="{132EEE99-4541-4B00-BE99-CD7A9C656590}" type="presParOf" srcId="{F412D42F-770E-431B-B3D6-6D768E2FC362}" destId="{2858A787-9F9E-459F-B569-2D32FD96C21A}" srcOrd="1" destOrd="0" presId="urn:microsoft.com/office/officeart/2005/8/layout/hList3"/>
    <dgm:cxn modelId="{71051EBD-4675-46D3-9C3F-207F48B1350A}" type="presParOf" srcId="{B6572C3F-9F23-40E4-9E72-F128F7D1E232}" destId="{0DCA0C4C-A0F0-4C5A-B4D3-4DCD034BD735}" srcOrd="2" destOrd="0" presId="urn:microsoft.com/office/officeart/2005/8/layout/h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17B524-9029-4235-BBF2-7467FFB16CF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CO"/>
        </a:p>
      </dgm:t>
    </dgm:pt>
    <dgm:pt modelId="{B65C4D72-71F2-4283-A5AC-B69D82667952}">
      <dgm:prSet phldrT="[Texto]"/>
      <dgm:spPr>
        <a:solidFill>
          <a:schemeClr val="tx2">
            <a:lumMod val="50000"/>
          </a:schemeClr>
        </a:solidFill>
      </dgm:spPr>
      <dgm:t>
        <a:bodyPr/>
        <a:lstStyle/>
        <a:p>
          <a:pPr algn="ctr"/>
          <a:r>
            <a:rPr lang="es-CO" dirty="0" smtClean="0"/>
            <a:t>El proceso de Desmovilización, Desarme y Reinserción (DDR) de las Autodefensas Unidas de Colombia (AUC) trajo consigo profundas transformaciones a la dinámica del conflicto y la violencia en Colombia. Desde agosto de 2006 hasta abril de 2009 momento en el que finaliza el proceso de desmovilización, nacen otros grupos armados, nombrados por las autoridades como bandas criminales emergentes (BACRIM)</a:t>
          </a:r>
          <a:endParaRPr lang="es-CO" dirty="0"/>
        </a:p>
      </dgm:t>
    </dgm:pt>
    <dgm:pt modelId="{C3418ABD-6EB8-47FA-89E5-587D175ED324}" type="parTrans" cxnId="{842D3DF3-5E3E-4378-8565-35F398E7BD5D}">
      <dgm:prSet/>
      <dgm:spPr/>
      <dgm:t>
        <a:bodyPr/>
        <a:lstStyle/>
        <a:p>
          <a:pPr algn="ctr"/>
          <a:endParaRPr lang="es-CO"/>
        </a:p>
      </dgm:t>
    </dgm:pt>
    <dgm:pt modelId="{D5751ED8-DEB5-47AB-AB5D-09902CF8D389}" type="sibTrans" cxnId="{842D3DF3-5E3E-4378-8565-35F398E7BD5D}">
      <dgm:prSet/>
      <dgm:spPr/>
      <dgm:t>
        <a:bodyPr/>
        <a:lstStyle/>
        <a:p>
          <a:pPr algn="ctr"/>
          <a:endParaRPr lang="es-CO"/>
        </a:p>
      </dgm:t>
    </dgm:pt>
    <dgm:pt modelId="{93E7EE65-7940-48C1-922C-D1E7DD944F27}">
      <dgm:prSet phldrT="[Texto]" custT="1"/>
      <dgm:spPr>
        <a:solidFill>
          <a:schemeClr val="tx2">
            <a:lumMod val="75000"/>
          </a:schemeClr>
        </a:solidFill>
      </dgm:spPr>
      <dgm:t>
        <a:bodyPr/>
        <a:lstStyle/>
        <a:p>
          <a:pPr algn="ctr"/>
          <a:r>
            <a:rPr lang="es-CO" sz="1700" dirty="0" smtClean="0"/>
            <a:t>Hoy se mantienen activas entre cuatro y cinco organizaciones con </a:t>
          </a:r>
          <a:r>
            <a:rPr lang="es-CO" sz="2000" b="1" dirty="0" smtClean="0">
              <a:effectLst>
                <a:outerShdw blurRad="38100" dist="38100" dir="2700000" algn="tl">
                  <a:srgbClr val="000000">
                    <a:alpha val="43137"/>
                  </a:srgbClr>
                </a:outerShdw>
              </a:effectLst>
            </a:rPr>
            <a:t>4.170 integrantes </a:t>
          </a:r>
          <a:r>
            <a:rPr lang="es-CO" sz="1700" dirty="0" smtClean="0"/>
            <a:t>que  hacen presencia en alrededor de </a:t>
          </a:r>
          <a:r>
            <a:rPr lang="es-CO" sz="2000" b="1" dirty="0" smtClean="0">
              <a:effectLst>
                <a:outerShdw blurRad="38100" dist="38100" dir="2700000" algn="tl">
                  <a:srgbClr val="000000">
                    <a:alpha val="43137"/>
                  </a:srgbClr>
                </a:outerShdw>
              </a:effectLst>
            </a:rPr>
            <a:t>231 municipios</a:t>
          </a:r>
          <a:r>
            <a:rPr lang="es-CO" sz="1700" b="1" dirty="0" smtClean="0"/>
            <a:t>.</a:t>
          </a:r>
          <a:r>
            <a:rPr lang="es-CO" sz="1700" dirty="0" smtClean="0"/>
            <a:t> </a:t>
          </a:r>
          <a:endParaRPr lang="es-CO" sz="1700" dirty="0"/>
        </a:p>
      </dgm:t>
    </dgm:pt>
    <dgm:pt modelId="{FBF0FDEF-C36A-4639-B493-D52664DA2F62}" type="parTrans" cxnId="{FE3CFCB7-73D5-4FE6-A5D5-2DF8F00597B4}">
      <dgm:prSet/>
      <dgm:spPr/>
      <dgm:t>
        <a:bodyPr/>
        <a:lstStyle/>
        <a:p>
          <a:pPr algn="ctr"/>
          <a:endParaRPr lang="es-CO"/>
        </a:p>
      </dgm:t>
    </dgm:pt>
    <dgm:pt modelId="{0E927249-AF5A-4BAF-A90B-2B854996389B}" type="sibTrans" cxnId="{FE3CFCB7-73D5-4FE6-A5D5-2DF8F00597B4}">
      <dgm:prSet/>
      <dgm:spPr/>
      <dgm:t>
        <a:bodyPr/>
        <a:lstStyle/>
        <a:p>
          <a:pPr algn="ctr"/>
          <a:endParaRPr lang="es-CO"/>
        </a:p>
      </dgm:t>
    </dgm:pt>
    <dgm:pt modelId="{50D0A001-80F8-47B9-88E5-19F8B560F982}">
      <dgm:prSet phldrT="[Texto]"/>
      <dgm:spPr>
        <a:solidFill>
          <a:schemeClr val="tx2">
            <a:lumMod val="60000"/>
            <a:lumOff val="40000"/>
          </a:schemeClr>
        </a:solidFill>
      </dgm:spPr>
      <dgm:t>
        <a:bodyPr/>
        <a:lstStyle/>
        <a:p>
          <a:pPr algn="ctr"/>
          <a:r>
            <a:rPr lang="es-CO" dirty="0" smtClean="0"/>
            <a:t>Se identifican tres formas de tipos de Bandas Criminales: disidentes, rearmados y emergentes.</a:t>
          </a:r>
        </a:p>
        <a:p>
          <a:pPr algn="ctr"/>
          <a:endParaRPr lang="es-CO" dirty="0" smtClean="0"/>
        </a:p>
        <a:p>
          <a:pPr algn="ctr"/>
          <a:r>
            <a:rPr lang="es-CO" dirty="0" smtClean="0"/>
            <a:t>Estas organizaciones buscan establecer un orden particular en sus zonas de influencia a través de: 1) criminalidad organizada; 2) control de la población y 3) captura del Estado </a:t>
          </a:r>
          <a:endParaRPr lang="es-CO" dirty="0"/>
        </a:p>
      </dgm:t>
    </dgm:pt>
    <dgm:pt modelId="{59E59AC3-1972-4BFA-A890-C73D391AEAE6}" type="parTrans" cxnId="{B1AE97B8-6BDE-4E52-B015-EA08CA42621B}">
      <dgm:prSet/>
      <dgm:spPr/>
      <dgm:t>
        <a:bodyPr/>
        <a:lstStyle/>
        <a:p>
          <a:pPr algn="ctr"/>
          <a:endParaRPr lang="es-CO"/>
        </a:p>
      </dgm:t>
    </dgm:pt>
    <dgm:pt modelId="{ECC7D05F-299A-4883-9EB2-BCEE6D46E9B9}" type="sibTrans" cxnId="{B1AE97B8-6BDE-4E52-B015-EA08CA42621B}">
      <dgm:prSet/>
      <dgm:spPr/>
      <dgm:t>
        <a:bodyPr/>
        <a:lstStyle/>
        <a:p>
          <a:pPr algn="ctr"/>
          <a:endParaRPr lang="es-CO"/>
        </a:p>
      </dgm:t>
    </dgm:pt>
    <dgm:pt modelId="{6C6C8644-232F-4F08-A89B-4889DA4E7F7D}" type="pres">
      <dgm:prSet presAssocID="{3517B524-9029-4235-BBF2-7467FFB16CFB}" presName="linear" presStyleCnt="0">
        <dgm:presLayoutVars>
          <dgm:animLvl val="lvl"/>
          <dgm:resizeHandles val="exact"/>
        </dgm:presLayoutVars>
      </dgm:prSet>
      <dgm:spPr/>
      <dgm:t>
        <a:bodyPr/>
        <a:lstStyle/>
        <a:p>
          <a:endParaRPr lang="es-CO"/>
        </a:p>
      </dgm:t>
    </dgm:pt>
    <dgm:pt modelId="{85035D68-5A7A-44CA-9D4F-B1153FAB7F7C}" type="pres">
      <dgm:prSet presAssocID="{B65C4D72-71F2-4283-A5AC-B69D82667952}" presName="parentText" presStyleLbl="node1" presStyleIdx="0" presStyleCnt="3">
        <dgm:presLayoutVars>
          <dgm:chMax val="0"/>
          <dgm:bulletEnabled val="1"/>
        </dgm:presLayoutVars>
      </dgm:prSet>
      <dgm:spPr/>
      <dgm:t>
        <a:bodyPr/>
        <a:lstStyle/>
        <a:p>
          <a:endParaRPr lang="es-CO"/>
        </a:p>
      </dgm:t>
    </dgm:pt>
    <dgm:pt modelId="{481BE884-4220-4D95-B91A-039E4AE84393}" type="pres">
      <dgm:prSet presAssocID="{D5751ED8-DEB5-47AB-AB5D-09902CF8D389}" presName="spacer" presStyleCnt="0"/>
      <dgm:spPr/>
    </dgm:pt>
    <dgm:pt modelId="{A1476E09-B90A-4054-8069-8BE745DD1C24}" type="pres">
      <dgm:prSet presAssocID="{93E7EE65-7940-48C1-922C-D1E7DD944F27}" presName="parentText" presStyleLbl="node1" presStyleIdx="1" presStyleCnt="3">
        <dgm:presLayoutVars>
          <dgm:chMax val="0"/>
          <dgm:bulletEnabled val="1"/>
        </dgm:presLayoutVars>
      </dgm:prSet>
      <dgm:spPr/>
      <dgm:t>
        <a:bodyPr/>
        <a:lstStyle/>
        <a:p>
          <a:endParaRPr lang="es-CO"/>
        </a:p>
      </dgm:t>
    </dgm:pt>
    <dgm:pt modelId="{E3B83794-5D5D-4A60-93B2-15293FA5E84F}" type="pres">
      <dgm:prSet presAssocID="{0E927249-AF5A-4BAF-A90B-2B854996389B}" presName="spacer" presStyleCnt="0"/>
      <dgm:spPr/>
    </dgm:pt>
    <dgm:pt modelId="{B1C2E762-E84D-4EFE-8FB2-9B77F1AC77D7}" type="pres">
      <dgm:prSet presAssocID="{50D0A001-80F8-47B9-88E5-19F8B560F982}" presName="parentText" presStyleLbl="node1" presStyleIdx="2" presStyleCnt="3" custLinFactNeighborX="-504" custLinFactNeighborY="-11389">
        <dgm:presLayoutVars>
          <dgm:chMax val="0"/>
          <dgm:bulletEnabled val="1"/>
        </dgm:presLayoutVars>
      </dgm:prSet>
      <dgm:spPr/>
      <dgm:t>
        <a:bodyPr/>
        <a:lstStyle/>
        <a:p>
          <a:endParaRPr lang="es-CO"/>
        </a:p>
      </dgm:t>
    </dgm:pt>
  </dgm:ptLst>
  <dgm:cxnLst>
    <dgm:cxn modelId="{7110756C-31DE-4B30-8FAA-B7A4A3EF7496}" type="presOf" srcId="{93E7EE65-7940-48C1-922C-D1E7DD944F27}" destId="{A1476E09-B90A-4054-8069-8BE745DD1C24}" srcOrd="0" destOrd="0" presId="urn:microsoft.com/office/officeart/2005/8/layout/vList2"/>
    <dgm:cxn modelId="{76701FC4-25FE-488B-88EC-6CCA991E80B6}" type="presOf" srcId="{3517B524-9029-4235-BBF2-7467FFB16CFB}" destId="{6C6C8644-232F-4F08-A89B-4889DA4E7F7D}" srcOrd="0" destOrd="0" presId="urn:microsoft.com/office/officeart/2005/8/layout/vList2"/>
    <dgm:cxn modelId="{07D71243-5B31-4171-AA73-85381F60B27A}" type="presOf" srcId="{B65C4D72-71F2-4283-A5AC-B69D82667952}" destId="{85035D68-5A7A-44CA-9D4F-B1153FAB7F7C}" srcOrd="0" destOrd="0" presId="urn:microsoft.com/office/officeart/2005/8/layout/vList2"/>
    <dgm:cxn modelId="{B1AE97B8-6BDE-4E52-B015-EA08CA42621B}" srcId="{3517B524-9029-4235-BBF2-7467FFB16CFB}" destId="{50D0A001-80F8-47B9-88E5-19F8B560F982}" srcOrd="2" destOrd="0" parTransId="{59E59AC3-1972-4BFA-A890-C73D391AEAE6}" sibTransId="{ECC7D05F-299A-4883-9EB2-BCEE6D46E9B9}"/>
    <dgm:cxn modelId="{092B93C3-5D80-4D3C-84BF-986A2E83DCCC}" type="presOf" srcId="{50D0A001-80F8-47B9-88E5-19F8B560F982}" destId="{B1C2E762-E84D-4EFE-8FB2-9B77F1AC77D7}" srcOrd="0" destOrd="0" presId="urn:microsoft.com/office/officeart/2005/8/layout/vList2"/>
    <dgm:cxn modelId="{842D3DF3-5E3E-4378-8565-35F398E7BD5D}" srcId="{3517B524-9029-4235-BBF2-7467FFB16CFB}" destId="{B65C4D72-71F2-4283-A5AC-B69D82667952}" srcOrd="0" destOrd="0" parTransId="{C3418ABD-6EB8-47FA-89E5-587D175ED324}" sibTransId="{D5751ED8-DEB5-47AB-AB5D-09902CF8D389}"/>
    <dgm:cxn modelId="{FE3CFCB7-73D5-4FE6-A5D5-2DF8F00597B4}" srcId="{3517B524-9029-4235-BBF2-7467FFB16CFB}" destId="{93E7EE65-7940-48C1-922C-D1E7DD944F27}" srcOrd="1" destOrd="0" parTransId="{FBF0FDEF-C36A-4639-B493-D52664DA2F62}" sibTransId="{0E927249-AF5A-4BAF-A90B-2B854996389B}"/>
    <dgm:cxn modelId="{EF3FC1E3-1FCA-4022-B805-D510076F89DF}" type="presParOf" srcId="{6C6C8644-232F-4F08-A89B-4889DA4E7F7D}" destId="{85035D68-5A7A-44CA-9D4F-B1153FAB7F7C}" srcOrd="0" destOrd="0" presId="urn:microsoft.com/office/officeart/2005/8/layout/vList2"/>
    <dgm:cxn modelId="{B122BAE2-1752-4B80-BD4E-2026E359200C}" type="presParOf" srcId="{6C6C8644-232F-4F08-A89B-4889DA4E7F7D}" destId="{481BE884-4220-4D95-B91A-039E4AE84393}" srcOrd="1" destOrd="0" presId="urn:microsoft.com/office/officeart/2005/8/layout/vList2"/>
    <dgm:cxn modelId="{36EC2EB5-C7D3-41AC-9873-EC00451FB230}" type="presParOf" srcId="{6C6C8644-232F-4F08-A89B-4889DA4E7F7D}" destId="{A1476E09-B90A-4054-8069-8BE745DD1C24}" srcOrd="2" destOrd="0" presId="urn:microsoft.com/office/officeart/2005/8/layout/vList2"/>
    <dgm:cxn modelId="{E01D3573-8767-4A47-9790-C4049035DB94}" type="presParOf" srcId="{6C6C8644-232F-4F08-A89B-4889DA4E7F7D}" destId="{E3B83794-5D5D-4A60-93B2-15293FA5E84F}" srcOrd="3" destOrd="0" presId="urn:microsoft.com/office/officeart/2005/8/layout/vList2"/>
    <dgm:cxn modelId="{6CDE9AD0-B2CF-427E-98E0-7936475131EE}" type="presParOf" srcId="{6C6C8644-232F-4F08-A89B-4889DA4E7F7D}" destId="{B1C2E762-E84D-4EFE-8FB2-9B77F1AC77D7}" srcOrd="4"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517B524-9029-4235-BBF2-7467FFB16CF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CO"/>
        </a:p>
      </dgm:t>
    </dgm:pt>
    <dgm:pt modelId="{B65C4D72-71F2-4283-A5AC-B69D82667952}">
      <dgm:prSet phldrT="[Texto]"/>
      <dgm:spPr>
        <a:solidFill>
          <a:schemeClr val="tx2">
            <a:lumMod val="50000"/>
          </a:schemeClr>
        </a:solidFill>
      </dgm:spPr>
      <dgm:t>
        <a:bodyPr/>
        <a:lstStyle/>
        <a:p>
          <a:pPr algn="ctr"/>
          <a:r>
            <a:rPr lang="es-CO" dirty="0" smtClean="0"/>
            <a:t>El proceso de Desmovilización, Desarme y Reinserción (DDR) de las Autodefensas Unidas de Colombia (AUC) trajo consigo profundas transformaciones a la dinámica del conflicto y la violencia en Colombia. Desde agosto de 2006 hasta abril de 2009 momento en el que finaliza el proceso de desmovilización, nacen otros grupos armados, nombrados por las autoridades como bandas criminales emergentes (BACRIM)</a:t>
          </a:r>
          <a:endParaRPr lang="es-CO" dirty="0"/>
        </a:p>
      </dgm:t>
    </dgm:pt>
    <dgm:pt modelId="{C3418ABD-6EB8-47FA-89E5-587D175ED324}" type="parTrans" cxnId="{842D3DF3-5E3E-4378-8565-35F398E7BD5D}">
      <dgm:prSet/>
      <dgm:spPr/>
      <dgm:t>
        <a:bodyPr/>
        <a:lstStyle/>
        <a:p>
          <a:pPr algn="ctr"/>
          <a:endParaRPr lang="es-CO"/>
        </a:p>
      </dgm:t>
    </dgm:pt>
    <dgm:pt modelId="{D5751ED8-DEB5-47AB-AB5D-09902CF8D389}" type="sibTrans" cxnId="{842D3DF3-5E3E-4378-8565-35F398E7BD5D}">
      <dgm:prSet/>
      <dgm:spPr/>
      <dgm:t>
        <a:bodyPr/>
        <a:lstStyle/>
        <a:p>
          <a:pPr algn="ctr"/>
          <a:endParaRPr lang="es-CO"/>
        </a:p>
      </dgm:t>
    </dgm:pt>
    <dgm:pt modelId="{93E7EE65-7940-48C1-922C-D1E7DD944F27}">
      <dgm:prSet phldrT="[Texto]" custT="1"/>
      <dgm:spPr>
        <a:solidFill>
          <a:schemeClr val="tx2">
            <a:lumMod val="75000"/>
          </a:schemeClr>
        </a:solidFill>
      </dgm:spPr>
      <dgm:t>
        <a:bodyPr/>
        <a:lstStyle/>
        <a:p>
          <a:pPr algn="ctr"/>
          <a:r>
            <a:rPr lang="es-CO" sz="1700" dirty="0" smtClean="0"/>
            <a:t>Hoy se mantienen activas entre cuatro y cinco organizaciones con </a:t>
          </a:r>
          <a:r>
            <a:rPr lang="es-CO" sz="2000" b="1" dirty="0" smtClean="0">
              <a:effectLst>
                <a:outerShdw blurRad="38100" dist="38100" dir="2700000" algn="tl">
                  <a:srgbClr val="000000">
                    <a:alpha val="43137"/>
                  </a:srgbClr>
                </a:outerShdw>
              </a:effectLst>
            </a:rPr>
            <a:t>4.170 integrantes </a:t>
          </a:r>
          <a:r>
            <a:rPr lang="es-CO" sz="1700" dirty="0" smtClean="0"/>
            <a:t>que  hacen presencia en alrededor de </a:t>
          </a:r>
          <a:r>
            <a:rPr lang="es-CO" sz="2000" b="1" dirty="0" smtClean="0">
              <a:effectLst>
                <a:outerShdw blurRad="38100" dist="38100" dir="2700000" algn="tl">
                  <a:srgbClr val="000000">
                    <a:alpha val="43137"/>
                  </a:srgbClr>
                </a:outerShdw>
              </a:effectLst>
            </a:rPr>
            <a:t>231 municipios</a:t>
          </a:r>
          <a:r>
            <a:rPr lang="es-CO" sz="1700" b="1" dirty="0" smtClean="0"/>
            <a:t>.</a:t>
          </a:r>
          <a:r>
            <a:rPr lang="es-CO" sz="1700" dirty="0" smtClean="0"/>
            <a:t> </a:t>
          </a:r>
          <a:endParaRPr lang="es-CO" sz="1700" dirty="0"/>
        </a:p>
      </dgm:t>
    </dgm:pt>
    <dgm:pt modelId="{FBF0FDEF-C36A-4639-B493-D52664DA2F62}" type="parTrans" cxnId="{FE3CFCB7-73D5-4FE6-A5D5-2DF8F00597B4}">
      <dgm:prSet/>
      <dgm:spPr/>
      <dgm:t>
        <a:bodyPr/>
        <a:lstStyle/>
        <a:p>
          <a:pPr algn="ctr"/>
          <a:endParaRPr lang="es-CO"/>
        </a:p>
      </dgm:t>
    </dgm:pt>
    <dgm:pt modelId="{0E927249-AF5A-4BAF-A90B-2B854996389B}" type="sibTrans" cxnId="{FE3CFCB7-73D5-4FE6-A5D5-2DF8F00597B4}">
      <dgm:prSet/>
      <dgm:spPr/>
      <dgm:t>
        <a:bodyPr/>
        <a:lstStyle/>
        <a:p>
          <a:pPr algn="ctr"/>
          <a:endParaRPr lang="es-CO"/>
        </a:p>
      </dgm:t>
    </dgm:pt>
    <dgm:pt modelId="{6C6C8644-232F-4F08-A89B-4889DA4E7F7D}" type="pres">
      <dgm:prSet presAssocID="{3517B524-9029-4235-BBF2-7467FFB16CFB}" presName="linear" presStyleCnt="0">
        <dgm:presLayoutVars>
          <dgm:animLvl val="lvl"/>
          <dgm:resizeHandles val="exact"/>
        </dgm:presLayoutVars>
      </dgm:prSet>
      <dgm:spPr/>
      <dgm:t>
        <a:bodyPr/>
        <a:lstStyle/>
        <a:p>
          <a:endParaRPr lang="es-CO"/>
        </a:p>
      </dgm:t>
    </dgm:pt>
    <dgm:pt modelId="{85035D68-5A7A-44CA-9D4F-B1153FAB7F7C}" type="pres">
      <dgm:prSet presAssocID="{B65C4D72-71F2-4283-A5AC-B69D82667952}" presName="parentText" presStyleLbl="node1" presStyleIdx="0" presStyleCnt="2">
        <dgm:presLayoutVars>
          <dgm:chMax val="0"/>
          <dgm:bulletEnabled val="1"/>
        </dgm:presLayoutVars>
      </dgm:prSet>
      <dgm:spPr/>
      <dgm:t>
        <a:bodyPr/>
        <a:lstStyle/>
        <a:p>
          <a:endParaRPr lang="es-CO"/>
        </a:p>
      </dgm:t>
    </dgm:pt>
    <dgm:pt modelId="{481BE884-4220-4D95-B91A-039E4AE84393}" type="pres">
      <dgm:prSet presAssocID="{D5751ED8-DEB5-47AB-AB5D-09902CF8D389}" presName="spacer" presStyleCnt="0"/>
      <dgm:spPr/>
    </dgm:pt>
    <dgm:pt modelId="{A1476E09-B90A-4054-8069-8BE745DD1C24}" type="pres">
      <dgm:prSet presAssocID="{93E7EE65-7940-48C1-922C-D1E7DD944F27}" presName="parentText" presStyleLbl="node1" presStyleIdx="1" presStyleCnt="2">
        <dgm:presLayoutVars>
          <dgm:chMax val="0"/>
          <dgm:bulletEnabled val="1"/>
        </dgm:presLayoutVars>
      </dgm:prSet>
      <dgm:spPr/>
      <dgm:t>
        <a:bodyPr/>
        <a:lstStyle/>
        <a:p>
          <a:endParaRPr lang="es-CO"/>
        </a:p>
      </dgm:t>
    </dgm:pt>
  </dgm:ptLst>
  <dgm:cxnLst>
    <dgm:cxn modelId="{842D3DF3-5E3E-4378-8565-35F398E7BD5D}" srcId="{3517B524-9029-4235-BBF2-7467FFB16CFB}" destId="{B65C4D72-71F2-4283-A5AC-B69D82667952}" srcOrd="0" destOrd="0" parTransId="{C3418ABD-6EB8-47FA-89E5-587D175ED324}" sibTransId="{D5751ED8-DEB5-47AB-AB5D-09902CF8D389}"/>
    <dgm:cxn modelId="{1EAD3BB5-06EA-4999-A9F7-B6E6857F0FA7}" type="presOf" srcId="{3517B524-9029-4235-BBF2-7467FFB16CFB}" destId="{6C6C8644-232F-4F08-A89B-4889DA4E7F7D}" srcOrd="0" destOrd="0" presId="urn:microsoft.com/office/officeart/2005/8/layout/vList2"/>
    <dgm:cxn modelId="{58AEE094-5099-4D74-B08B-3CB8E707A6A3}" type="presOf" srcId="{93E7EE65-7940-48C1-922C-D1E7DD944F27}" destId="{A1476E09-B90A-4054-8069-8BE745DD1C24}" srcOrd="0" destOrd="0" presId="urn:microsoft.com/office/officeart/2005/8/layout/vList2"/>
    <dgm:cxn modelId="{FE3CFCB7-73D5-4FE6-A5D5-2DF8F00597B4}" srcId="{3517B524-9029-4235-BBF2-7467FFB16CFB}" destId="{93E7EE65-7940-48C1-922C-D1E7DD944F27}" srcOrd="1" destOrd="0" parTransId="{FBF0FDEF-C36A-4639-B493-D52664DA2F62}" sibTransId="{0E927249-AF5A-4BAF-A90B-2B854996389B}"/>
    <dgm:cxn modelId="{ACAD4D36-4B32-4CD4-B57D-702F1E7D1549}" type="presOf" srcId="{B65C4D72-71F2-4283-A5AC-B69D82667952}" destId="{85035D68-5A7A-44CA-9D4F-B1153FAB7F7C}" srcOrd="0" destOrd="0" presId="urn:microsoft.com/office/officeart/2005/8/layout/vList2"/>
    <dgm:cxn modelId="{86B64173-408B-40F5-B6E9-AEA383B36C96}" type="presParOf" srcId="{6C6C8644-232F-4F08-A89B-4889DA4E7F7D}" destId="{85035D68-5A7A-44CA-9D4F-B1153FAB7F7C}" srcOrd="0" destOrd="0" presId="urn:microsoft.com/office/officeart/2005/8/layout/vList2"/>
    <dgm:cxn modelId="{1C6FAA71-BA89-408A-BDDD-11C5F9A50D35}" type="presParOf" srcId="{6C6C8644-232F-4F08-A89B-4889DA4E7F7D}" destId="{481BE884-4220-4D95-B91A-039E4AE84393}" srcOrd="1" destOrd="0" presId="urn:microsoft.com/office/officeart/2005/8/layout/vList2"/>
    <dgm:cxn modelId="{ECEC6650-55F7-4B70-9DE7-2550E9DB6B04}" type="presParOf" srcId="{6C6C8644-232F-4F08-A89B-4889DA4E7F7D}" destId="{A1476E09-B90A-4054-8069-8BE745DD1C24}" srcOrd="2"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6ADDF3-31CB-45A4-9665-7859F0F92B5A}">
      <dsp:nvSpPr>
        <dsp:cNvPr id="0" name=""/>
        <dsp:cNvSpPr/>
      </dsp:nvSpPr>
      <dsp:spPr>
        <a:xfrm>
          <a:off x="0" y="-323900"/>
          <a:ext cx="8208912" cy="717124"/>
        </a:xfrm>
        <a:prstGeom prst="rect">
          <a:avLst/>
        </a:prstGeom>
        <a:solidFill>
          <a:schemeClr val="tx2">
            <a:lumMod val="75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s-ES" sz="2000" kern="1200" dirty="0" smtClean="0"/>
            <a:t>Según el último </a:t>
          </a:r>
          <a:r>
            <a:rPr lang="es-CO" sz="2000" i="1" kern="1200" dirty="0" smtClean="0"/>
            <a:t>Informe de la Oficina del Alto Comisionado de las Naciones Unidas para los Derechos Humanos</a:t>
          </a:r>
          <a:r>
            <a:rPr lang="es-CO" sz="2000" kern="1200" dirty="0" smtClean="0"/>
            <a:t>, durante el año 2015: </a:t>
          </a:r>
          <a:endParaRPr lang="es-CO" sz="2000" kern="1200" dirty="0"/>
        </a:p>
      </dsp:txBody>
      <dsp:txXfrm>
        <a:off x="0" y="-323900"/>
        <a:ext cx="8208912" cy="717124"/>
      </dsp:txXfrm>
    </dsp:sp>
    <dsp:sp modelId="{E38DA4C4-2B27-4DB5-95BE-DF858311485A}">
      <dsp:nvSpPr>
        <dsp:cNvPr id="0" name=""/>
        <dsp:cNvSpPr/>
      </dsp:nvSpPr>
      <dsp:spPr>
        <a:xfrm>
          <a:off x="0" y="377409"/>
          <a:ext cx="4104456" cy="2324920"/>
        </a:xfrm>
        <a:prstGeom prst="rect">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CO" sz="2000" kern="1200" dirty="0" smtClean="0"/>
            <a:t>Se registraron 295 ataques en contra de 885 defensores de DDHH, incluidas 310 mujeres. </a:t>
          </a:r>
          <a:r>
            <a:rPr lang="es-ES" sz="2000" kern="1200" dirty="0" smtClean="0"/>
            <a:t>Se </a:t>
          </a:r>
          <a:r>
            <a:rPr lang="es-CO" sz="2000" kern="1200" dirty="0" smtClean="0"/>
            <a:t>documentaron el asesinato de 63 defensores de DDHH. </a:t>
          </a:r>
        </a:p>
        <a:p>
          <a:pPr lvl="0" algn="ctr" defTabSz="889000">
            <a:lnSpc>
              <a:spcPct val="90000"/>
            </a:lnSpc>
            <a:spcBef>
              <a:spcPct val="0"/>
            </a:spcBef>
            <a:spcAft>
              <a:spcPct val="35000"/>
            </a:spcAft>
          </a:pPr>
          <a:endParaRPr lang="es-CO" sz="2000" kern="1200" dirty="0"/>
        </a:p>
      </dsp:txBody>
      <dsp:txXfrm>
        <a:off x="0" y="377409"/>
        <a:ext cx="4104456" cy="2324920"/>
      </dsp:txXfrm>
    </dsp:sp>
    <dsp:sp modelId="{2858A787-9F9E-459F-B569-2D32FD96C21A}">
      <dsp:nvSpPr>
        <dsp:cNvPr id="0" name=""/>
        <dsp:cNvSpPr/>
      </dsp:nvSpPr>
      <dsp:spPr>
        <a:xfrm>
          <a:off x="4104456" y="377409"/>
          <a:ext cx="4104456" cy="2324920"/>
        </a:xfrm>
        <a:prstGeom prst="rect">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CO" sz="2000" kern="1200" dirty="0" smtClean="0"/>
            <a:t>Se registraron 151 amenazas de muertes individuales y colectivas y 80 denuncias de vigilancia ilegal a lideres sociales. Se conocieron 39 panfletos amenazantes contra </a:t>
          </a:r>
          <a:endParaRPr lang="es-CO" sz="2000" kern="1200" dirty="0"/>
        </a:p>
      </dsp:txBody>
      <dsp:txXfrm>
        <a:off x="4104456" y="377409"/>
        <a:ext cx="4104456" cy="2324920"/>
      </dsp:txXfrm>
    </dsp:sp>
    <dsp:sp modelId="{0DCA0C4C-A0F0-4C5A-B4D3-4DCD034BD735}">
      <dsp:nvSpPr>
        <dsp:cNvPr id="0" name=""/>
        <dsp:cNvSpPr/>
      </dsp:nvSpPr>
      <dsp:spPr>
        <a:xfrm>
          <a:off x="0" y="2704089"/>
          <a:ext cx="8208912" cy="2316106"/>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035D68-5A7A-44CA-9D4F-B1153FAB7F7C}">
      <dsp:nvSpPr>
        <dsp:cNvPr id="0" name=""/>
        <dsp:cNvSpPr/>
      </dsp:nvSpPr>
      <dsp:spPr>
        <a:xfrm>
          <a:off x="0" y="62578"/>
          <a:ext cx="8352928" cy="1701838"/>
        </a:xfrm>
        <a:prstGeom prst="roundRect">
          <a:avLst/>
        </a:prstGeom>
        <a:solidFill>
          <a:schemeClr val="tx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CO" sz="1700" kern="1200" dirty="0" smtClean="0"/>
            <a:t>El proceso de Desmovilización, Desarme y Reinserción (DDR) de las Autodefensas Unidas de Colombia (AUC) trajo consigo profundas transformaciones a la dinámica del conflicto y la violencia en Colombia. Desde agosto de 2006 hasta abril de 2009 momento en el que finaliza el proceso de desmovilización, nacen otros grupos armados, nombrados por las autoridades como bandas criminales emergentes (BACRIM)</a:t>
          </a:r>
          <a:endParaRPr lang="es-CO" sz="1700" kern="1200" dirty="0"/>
        </a:p>
      </dsp:txBody>
      <dsp:txXfrm>
        <a:off x="83077" y="145655"/>
        <a:ext cx="8186774" cy="1535684"/>
      </dsp:txXfrm>
    </dsp:sp>
    <dsp:sp modelId="{A1476E09-B90A-4054-8069-8BE745DD1C24}">
      <dsp:nvSpPr>
        <dsp:cNvPr id="0" name=""/>
        <dsp:cNvSpPr/>
      </dsp:nvSpPr>
      <dsp:spPr>
        <a:xfrm>
          <a:off x="0" y="1813376"/>
          <a:ext cx="8352928" cy="1701838"/>
        </a:xfrm>
        <a:prstGeom prst="roundRect">
          <a:avLst/>
        </a:prstGeom>
        <a:solidFill>
          <a:schemeClr val="tx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CO" sz="1700" kern="1200" dirty="0" smtClean="0"/>
            <a:t>Hoy se mantienen activas entre cuatro y cinco organizaciones con </a:t>
          </a:r>
          <a:r>
            <a:rPr lang="es-CO" sz="2000" b="1" kern="1200" dirty="0" smtClean="0">
              <a:effectLst>
                <a:outerShdw blurRad="38100" dist="38100" dir="2700000" algn="tl">
                  <a:srgbClr val="000000">
                    <a:alpha val="43137"/>
                  </a:srgbClr>
                </a:outerShdw>
              </a:effectLst>
            </a:rPr>
            <a:t>4.170 integrantes </a:t>
          </a:r>
          <a:r>
            <a:rPr lang="es-CO" sz="1700" kern="1200" dirty="0" smtClean="0"/>
            <a:t>que  hacen presencia en alrededor de </a:t>
          </a:r>
          <a:r>
            <a:rPr lang="es-CO" sz="2000" b="1" kern="1200" dirty="0" smtClean="0">
              <a:effectLst>
                <a:outerShdw blurRad="38100" dist="38100" dir="2700000" algn="tl">
                  <a:srgbClr val="000000">
                    <a:alpha val="43137"/>
                  </a:srgbClr>
                </a:outerShdw>
              </a:effectLst>
            </a:rPr>
            <a:t>231 municipios</a:t>
          </a:r>
          <a:r>
            <a:rPr lang="es-CO" sz="1700" b="1" kern="1200" dirty="0" smtClean="0"/>
            <a:t>.</a:t>
          </a:r>
          <a:r>
            <a:rPr lang="es-CO" sz="1700" kern="1200" dirty="0" smtClean="0"/>
            <a:t> </a:t>
          </a:r>
          <a:endParaRPr lang="es-CO" sz="1700" kern="1200" dirty="0"/>
        </a:p>
      </dsp:txBody>
      <dsp:txXfrm>
        <a:off x="83077" y="1896453"/>
        <a:ext cx="8186774" cy="1535684"/>
      </dsp:txXfrm>
    </dsp:sp>
    <dsp:sp modelId="{B1C2E762-E84D-4EFE-8FB2-9B77F1AC77D7}">
      <dsp:nvSpPr>
        <dsp:cNvPr id="0" name=""/>
        <dsp:cNvSpPr/>
      </dsp:nvSpPr>
      <dsp:spPr>
        <a:xfrm>
          <a:off x="0" y="3558599"/>
          <a:ext cx="8352928" cy="1701838"/>
        </a:xfrm>
        <a:prstGeom prst="roundRect">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CO" sz="1700" kern="1200" dirty="0" smtClean="0"/>
            <a:t>Se identifican tres formas de tipos de Bandas Criminales: disidentes, rearmados y emergentes.</a:t>
          </a:r>
        </a:p>
        <a:p>
          <a:pPr lvl="0" algn="ctr" defTabSz="755650">
            <a:lnSpc>
              <a:spcPct val="90000"/>
            </a:lnSpc>
            <a:spcBef>
              <a:spcPct val="0"/>
            </a:spcBef>
            <a:spcAft>
              <a:spcPct val="35000"/>
            </a:spcAft>
          </a:pPr>
          <a:endParaRPr lang="es-CO" sz="1700" kern="1200" dirty="0" smtClean="0"/>
        </a:p>
        <a:p>
          <a:pPr lvl="0" algn="ctr" defTabSz="755650">
            <a:lnSpc>
              <a:spcPct val="90000"/>
            </a:lnSpc>
            <a:spcBef>
              <a:spcPct val="0"/>
            </a:spcBef>
            <a:spcAft>
              <a:spcPct val="35000"/>
            </a:spcAft>
          </a:pPr>
          <a:r>
            <a:rPr lang="es-CO" sz="1700" kern="1200" dirty="0" smtClean="0"/>
            <a:t>Estas organizaciones buscan establecer un orden particular en sus zonas de influencia a través de: 1) criminalidad organizada; 2) control de la población y 3) captura del Estado </a:t>
          </a:r>
          <a:endParaRPr lang="es-CO" sz="1700" kern="1200" dirty="0"/>
        </a:p>
      </dsp:txBody>
      <dsp:txXfrm>
        <a:off x="83077" y="3641676"/>
        <a:ext cx="8186774" cy="153568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035D68-5A7A-44CA-9D4F-B1153FAB7F7C}">
      <dsp:nvSpPr>
        <dsp:cNvPr id="0" name=""/>
        <dsp:cNvSpPr/>
      </dsp:nvSpPr>
      <dsp:spPr>
        <a:xfrm>
          <a:off x="0" y="58615"/>
          <a:ext cx="8352928" cy="2574000"/>
        </a:xfrm>
        <a:prstGeom prst="roundRect">
          <a:avLst/>
        </a:prstGeom>
        <a:solidFill>
          <a:schemeClr val="tx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s-CO" sz="2200" kern="1200" dirty="0" smtClean="0"/>
            <a:t>El proceso de Desmovilización, Desarme y Reinserción (DDR) de las Autodefensas Unidas de Colombia (AUC) trajo consigo profundas transformaciones a la dinámica del conflicto y la violencia en Colombia. Desde agosto de 2006 hasta abril de 2009 momento en el que finaliza el proceso de desmovilización, nacen otros grupos armados, nombrados por las autoridades como bandas criminales emergentes (BACRIM)</a:t>
          </a:r>
          <a:endParaRPr lang="es-CO" sz="2200" kern="1200" dirty="0"/>
        </a:p>
      </dsp:txBody>
      <dsp:txXfrm>
        <a:off x="125652" y="184267"/>
        <a:ext cx="8101624" cy="2322696"/>
      </dsp:txXfrm>
    </dsp:sp>
    <dsp:sp modelId="{A1476E09-B90A-4054-8069-8BE745DD1C24}">
      <dsp:nvSpPr>
        <dsp:cNvPr id="0" name=""/>
        <dsp:cNvSpPr/>
      </dsp:nvSpPr>
      <dsp:spPr>
        <a:xfrm>
          <a:off x="0" y="2695975"/>
          <a:ext cx="8352928" cy="2574000"/>
        </a:xfrm>
        <a:prstGeom prst="roundRect">
          <a:avLst/>
        </a:prstGeom>
        <a:solidFill>
          <a:schemeClr val="tx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CO" sz="1700" kern="1200" dirty="0" smtClean="0"/>
            <a:t>Hoy se mantienen activas entre cuatro y cinco organizaciones con </a:t>
          </a:r>
          <a:r>
            <a:rPr lang="es-CO" sz="2000" b="1" kern="1200" dirty="0" smtClean="0">
              <a:effectLst>
                <a:outerShdw blurRad="38100" dist="38100" dir="2700000" algn="tl">
                  <a:srgbClr val="000000">
                    <a:alpha val="43137"/>
                  </a:srgbClr>
                </a:outerShdw>
              </a:effectLst>
            </a:rPr>
            <a:t>4.170 integrantes </a:t>
          </a:r>
          <a:r>
            <a:rPr lang="es-CO" sz="1700" kern="1200" dirty="0" smtClean="0"/>
            <a:t>que  hacen presencia en alrededor de </a:t>
          </a:r>
          <a:r>
            <a:rPr lang="es-CO" sz="2000" b="1" kern="1200" dirty="0" smtClean="0">
              <a:effectLst>
                <a:outerShdw blurRad="38100" dist="38100" dir="2700000" algn="tl">
                  <a:srgbClr val="000000">
                    <a:alpha val="43137"/>
                  </a:srgbClr>
                </a:outerShdw>
              </a:effectLst>
            </a:rPr>
            <a:t>231 municipios</a:t>
          </a:r>
          <a:r>
            <a:rPr lang="es-CO" sz="1700" b="1" kern="1200" dirty="0" smtClean="0"/>
            <a:t>.</a:t>
          </a:r>
          <a:r>
            <a:rPr lang="es-CO" sz="1700" kern="1200" dirty="0" smtClean="0"/>
            <a:t> </a:t>
          </a:r>
          <a:endParaRPr lang="es-CO" sz="1700" kern="1200" dirty="0"/>
        </a:p>
      </dsp:txBody>
      <dsp:txXfrm>
        <a:off x="125652" y="2821627"/>
        <a:ext cx="8101624" cy="2322696"/>
      </dsp:txXfrm>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1EA62A-4683-4D0A-B5BA-22F6BF0F9AF3}" type="datetimeFigureOut">
              <a:rPr lang="es-CO" smtClean="0"/>
              <a:t>07/06/2016</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E85C5F-7909-41ED-BE4D-7CE081CB88B3}" type="slidenum">
              <a:rPr lang="es-CO" smtClean="0"/>
              <a:t>‹Nº›</a:t>
            </a:fld>
            <a:endParaRPr lang="es-CO"/>
          </a:p>
        </p:txBody>
      </p:sp>
    </p:spTree>
    <p:extLst>
      <p:ext uri="{BB962C8B-B14F-4D97-AF65-F5344CB8AC3E}">
        <p14:creationId xmlns:p14="http://schemas.microsoft.com/office/powerpoint/2010/main" val="3438157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CBE85C5F-7909-41ED-BE4D-7CE081CB88B3}" type="slidenum">
              <a:rPr lang="es-CO" smtClean="0"/>
              <a:t>1</a:t>
            </a:fld>
            <a:endParaRPr lang="es-CO"/>
          </a:p>
        </p:txBody>
      </p:sp>
    </p:spTree>
    <p:extLst>
      <p:ext uri="{BB962C8B-B14F-4D97-AF65-F5344CB8AC3E}">
        <p14:creationId xmlns:p14="http://schemas.microsoft.com/office/powerpoint/2010/main" val="2138051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CBE85C5F-7909-41ED-BE4D-7CE081CB88B3}" type="slidenum">
              <a:rPr lang="es-CO" smtClean="0"/>
              <a:t>2</a:t>
            </a:fld>
            <a:endParaRPr lang="es-CO"/>
          </a:p>
        </p:txBody>
      </p:sp>
    </p:spTree>
    <p:extLst>
      <p:ext uri="{BB962C8B-B14F-4D97-AF65-F5344CB8AC3E}">
        <p14:creationId xmlns:p14="http://schemas.microsoft.com/office/powerpoint/2010/main" val="2138051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CBE85C5F-7909-41ED-BE4D-7CE081CB88B3}" type="slidenum">
              <a:rPr lang="es-CO" smtClean="0"/>
              <a:t>3</a:t>
            </a:fld>
            <a:endParaRPr lang="es-CO"/>
          </a:p>
        </p:txBody>
      </p:sp>
    </p:spTree>
    <p:extLst>
      <p:ext uri="{BB962C8B-B14F-4D97-AF65-F5344CB8AC3E}">
        <p14:creationId xmlns:p14="http://schemas.microsoft.com/office/powerpoint/2010/main" val="4313437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CBE85C5F-7909-41ED-BE4D-7CE081CB88B3}" type="slidenum">
              <a:rPr lang="es-CO" smtClean="0"/>
              <a:t>4</a:t>
            </a:fld>
            <a:endParaRPr lang="es-CO"/>
          </a:p>
        </p:txBody>
      </p:sp>
    </p:spTree>
    <p:extLst>
      <p:ext uri="{BB962C8B-B14F-4D97-AF65-F5344CB8AC3E}">
        <p14:creationId xmlns:p14="http://schemas.microsoft.com/office/powerpoint/2010/main" val="6668762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CBE85C5F-7909-41ED-BE4D-7CE081CB88B3}" type="slidenum">
              <a:rPr lang="es-CO" smtClean="0"/>
              <a:t>5</a:t>
            </a:fld>
            <a:endParaRPr lang="es-CO"/>
          </a:p>
        </p:txBody>
      </p:sp>
    </p:spTree>
    <p:extLst>
      <p:ext uri="{BB962C8B-B14F-4D97-AF65-F5344CB8AC3E}">
        <p14:creationId xmlns:p14="http://schemas.microsoft.com/office/powerpoint/2010/main" val="6668762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CBE85C5F-7909-41ED-BE4D-7CE081CB88B3}" type="slidenum">
              <a:rPr lang="es-CO" smtClean="0"/>
              <a:t>6</a:t>
            </a:fld>
            <a:endParaRPr lang="es-CO"/>
          </a:p>
        </p:txBody>
      </p:sp>
    </p:spTree>
    <p:extLst>
      <p:ext uri="{BB962C8B-B14F-4D97-AF65-F5344CB8AC3E}">
        <p14:creationId xmlns:p14="http://schemas.microsoft.com/office/powerpoint/2010/main" val="6668762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CBE85C5F-7909-41ED-BE4D-7CE081CB88B3}" type="slidenum">
              <a:rPr lang="es-CO" smtClean="0"/>
              <a:t>7</a:t>
            </a:fld>
            <a:endParaRPr lang="es-CO"/>
          </a:p>
        </p:txBody>
      </p:sp>
    </p:spTree>
    <p:extLst>
      <p:ext uri="{BB962C8B-B14F-4D97-AF65-F5344CB8AC3E}">
        <p14:creationId xmlns:p14="http://schemas.microsoft.com/office/powerpoint/2010/main" val="6668762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CBE85C5F-7909-41ED-BE4D-7CE081CB88B3}" type="slidenum">
              <a:rPr lang="es-CO" smtClean="0"/>
              <a:t>8</a:t>
            </a:fld>
            <a:endParaRPr lang="es-CO"/>
          </a:p>
        </p:txBody>
      </p:sp>
    </p:spTree>
    <p:extLst>
      <p:ext uri="{BB962C8B-B14F-4D97-AF65-F5344CB8AC3E}">
        <p14:creationId xmlns:p14="http://schemas.microsoft.com/office/powerpoint/2010/main" val="6668762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CBE85C5F-7909-41ED-BE4D-7CE081CB88B3}" type="slidenum">
              <a:rPr lang="es-CO" smtClean="0"/>
              <a:t>9</a:t>
            </a:fld>
            <a:endParaRPr lang="es-CO"/>
          </a:p>
        </p:txBody>
      </p:sp>
    </p:spTree>
    <p:extLst>
      <p:ext uri="{BB962C8B-B14F-4D97-AF65-F5344CB8AC3E}">
        <p14:creationId xmlns:p14="http://schemas.microsoft.com/office/powerpoint/2010/main" val="666876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lvl1pPr>
              <a:defRPr/>
            </a:lvl1pPr>
          </a:lstStyle>
          <a:p>
            <a:pPr>
              <a:defRPr/>
            </a:pPr>
            <a:fld id="{44BAC6FD-1B45-436D-ADDB-E65462DB0686}" type="datetimeFigureOut">
              <a:rPr lang="es-ES">
                <a:solidFill>
                  <a:prstClr val="black">
                    <a:tint val="75000"/>
                  </a:prstClr>
                </a:solidFill>
              </a:rPr>
              <a:pPr>
                <a:defRPr/>
              </a:pPr>
              <a:t>07/06/2016</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lvl1pPr>
              <a:defRPr/>
            </a:lvl1pPr>
          </a:lstStyle>
          <a:p>
            <a:pPr>
              <a:defRPr/>
            </a:pPr>
            <a:fld id="{CE03B9EA-7707-4B7A-926C-53CA826EC8FD}"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1706261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lvl1pPr>
              <a:defRPr/>
            </a:lvl1pPr>
          </a:lstStyle>
          <a:p>
            <a:pPr>
              <a:defRPr/>
            </a:pPr>
            <a:fld id="{619E6538-534A-434A-BF8A-8A364FA5CA89}" type="datetimeFigureOut">
              <a:rPr lang="es-ES">
                <a:solidFill>
                  <a:prstClr val="black">
                    <a:tint val="75000"/>
                  </a:prstClr>
                </a:solidFill>
              </a:rPr>
              <a:pPr>
                <a:defRPr/>
              </a:pPr>
              <a:t>07/06/2016</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lvl1pPr>
              <a:defRPr/>
            </a:lvl1pPr>
          </a:lstStyle>
          <a:p>
            <a:pPr>
              <a:defRPr/>
            </a:pPr>
            <a:fld id="{97D941B4-3D89-4A99-9167-B05C3B32992A}"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2512275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lvl1pPr>
              <a:defRPr/>
            </a:lvl1pPr>
          </a:lstStyle>
          <a:p>
            <a:pPr>
              <a:defRPr/>
            </a:pPr>
            <a:fld id="{622DD71B-D397-4CCE-80C4-2DFD1FCCCCCC}" type="datetimeFigureOut">
              <a:rPr lang="es-ES">
                <a:solidFill>
                  <a:prstClr val="black">
                    <a:tint val="75000"/>
                  </a:prstClr>
                </a:solidFill>
              </a:rPr>
              <a:pPr>
                <a:defRPr/>
              </a:pPr>
              <a:t>07/06/2016</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lvl1pPr>
              <a:defRPr/>
            </a:lvl1pPr>
          </a:lstStyle>
          <a:p>
            <a:pPr>
              <a:defRPr/>
            </a:pPr>
            <a:fld id="{E06C089A-3250-4B16-87A4-F43C27942439}"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3681068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lvl1pPr>
              <a:defRPr/>
            </a:lvl1pPr>
          </a:lstStyle>
          <a:p>
            <a:pPr>
              <a:defRPr/>
            </a:pPr>
            <a:fld id="{E7BADF0E-ECD6-45B4-B2BE-590943E9F91B}" type="datetimeFigureOut">
              <a:rPr lang="es-ES">
                <a:solidFill>
                  <a:prstClr val="black">
                    <a:tint val="75000"/>
                  </a:prstClr>
                </a:solidFill>
              </a:rPr>
              <a:pPr>
                <a:defRPr/>
              </a:pPr>
              <a:t>07/06/2016</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lvl1pPr>
              <a:defRPr/>
            </a:lvl1pPr>
          </a:lstStyle>
          <a:p>
            <a:pPr>
              <a:defRPr/>
            </a:pPr>
            <a:fld id="{F0000444-9C90-4FA1-8A55-8BD4A4B10D80}"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3049677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lvl1pPr>
              <a:defRPr/>
            </a:lvl1pPr>
          </a:lstStyle>
          <a:p>
            <a:pPr>
              <a:defRPr/>
            </a:pPr>
            <a:fld id="{9A57D08D-E7B4-4482-BB00-777AFDFA0B03}" type="datetimeFigureOut">
              <a:rPr lang="es-ES">
                <a:solidFill>
                  <a:prstClr val="black">
                    <a:tint val="75000"/>
                  </a:prstClr>
                </a:solidFill>
              </a:rPr>
              <a:pPr>
                <a:defRPr/>
              </a:pPr>
              <a:t>07/06/2016</a:t>
            </a:fld>
            <a:endParaRPr lang="es-ES">
              <a:solidFill>
                <a:prstClr val="black">
                  <a:tint val="75000"/>
                </a:prstClr>
              </a:solidFill>
            </a:endParaRPr>
          </a:p>
        </p:txBody>
      </p:sp>
      <p:sp>
        <p:nvSpPr>
          <p:cNvPr id="5" name="Marcador de pie de página 4"/>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Marcador de número de diapositiva 5"/>
          <p:cNvSpPr>
            <a:spLocks noGrp="1"/>
          </p:cNvSpPr>
          <p:nvPr>
            <p:ph type="sldNum" sz="quarter" idx="12"/>
          </p:nvPr>
        </p:nvSpPr>
        <p:spPr/>
        <p:txBody>
          <a:bodyPr/>
          <a:lstStyle>
            <a:lvl1pPr>
              <a:defRPr/>
            </a:lvl1pPr>
          </a:lstStyle>
          <a:p>
            <a:pPr>
              <a:defRPr/>
            </a:pPr>
            <a:fld id="{5C85F718-8AC8-4C3F-AFFB-AEE0D9C95B7B}"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3018960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3"/>
          <p:cNvSpPr>
            <a:spLocks noGrp="1"/>
          </p:cNvSpPr>
          <p:nvPr>
            <p:ph type="dt" sz="half" idx="10"/>
          </p:nvPr>
        </p:nvSpPr>
        <p:spPr/>
        <p:txBody>
          <a:bodyPr/>
          <a:lstStyle>
            <a:lvl1pPr>
              <a:defRPr/>
            </a:lvl1pPr>
          </a:lstStyle>
          <a:p>
            <a:pPr>
              <a:defRPr/>
            </a:pPr>
            <a:fld id="{9B9DDC42-4355-4720-8525-077A682183E2}" type="datetimeFigureOut">
              <a:rPr lang="es-ES">
                <a:solidFill>
                  <a:prstClr val="black">
                    <a:tint val="75000"/>
                  </a:prstClr>
                </a:solidFill>
              </a:rPr>
              <a:pPr>
                <a:defRPr/>
              </a:pPr>
              <a:t>07/06/2016</a:t>
            </a:fld>
            <a:endParaRPr lang="es-ES">
              <a:solidFill>
                <a:prstClr val="black">
                  <a:tint val="75000"/>
                </a:prstClr>
              </a:solidFill>
            </a:endParaRPr>
          </a:p>
        </p:txBody>
      </p:sp>
      <p:sp>
        <p:nvSpPr>
          <p:cNvPr id="6" name="Marcador de pie de página 4"/>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7" name="Marcador de número de diapositiva 5"/>
          <p:cNvSpPr>
            <a:spLocks noGrp="1"/>
          </p:cNvSpPr>
          <p:nvPr>
            <p:ph type="sldNum" sz="quarter" idx="12"/>
          </p:nvPr>
        </p:nvSpPr>
        <p:spPr/>
        <p:txBody>
          <a:bodyPr/>
          <a:lstStyle>
            <a:lvl1pPr>
              <a:defRPr/>
            </a:lvl1pPr>
          </a:lstStyle>
          <a:p>
            <a:pPr>
              <a:defRPr/>
            </a:pPr>
            <a:fld id="{CF6A0230-FDE4-4FC2-9FD0-0E331E23A037}"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4206556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3"/>
          <p:cNvSpPr>
            <a:spLocks noGrp="1"/>
          </p:cNvSpPr>
          <p:nvPr>
            <p:ph type="dt" sz="half" idx="10"/>
          </p:nvPr>
        </p:nvSpPr>
        <p:spPr/>
        <p:txBody>
          <a:bodyPr/>
          <a:lstStyle>
            <a:lvl1pPr>
              <a:defRPr/>
            </a:lvl1pPr>
          </a:lstStyle>
          <a:p>
            <a:pPr>
              <a:defRPr/>
            </a:pPr>
            <a:fld id="{587B16B8-18BE-4321-880A-BBDA0B91DAA6}" type="datetimeFigureOut">
              <a:rPr lang="es-ES">
                <a:solidFill>
                  <a:prstClr val="black">
                    <a:tint val="75000"/>
                  </a:prstClr>
                </a:solidFill>
              </a:rPr>
              <a:pPr>
                <a:defRPr/>
              </a:pPr>
              <a:t>07/06/2016</a:t>
            </a:fld>
            <a:endParaRPr lang="es-ES">
              <a:solidFill>
                <a:prstClr val="black">
                  <a:tint val="75000"/>
                </a:prstClr>
              </a:solidFill>
            </a:endParaRPr>
          </a:p>
        </p:txBody>
      </p:sp>
      <p:sp>
        <p:nvSpPr>
          <p:cNvPr id="8" name="Marcador de pie de página 4"/>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9" name="Marcador de número de diapositiva 5"/>
          <p:cNvSpPr>
            <a:spLocks noGrp="1"/>
          </p:cNvSpPr>
          <p:nvPr>
            <p:ph type="sldNum" sz="quarter" idx="12"/>
          </p:nvPr>
        </p:nvSpPr>
        <p:spPr/>
        <p:txBody>
          <a:bodyPr/>
          <a:lstStyle>
            <a:lvl1pPr>
              <a:defRPr/>
            </a:lvl1pPr>
          </a:lstStyle>
          <a:p>
            <a:pPr>
              <a:defRPr/>
            </a:pPr>
            <a:fld id="{83A99AA0-621A-4AAF-98C7-B2FC89437275}"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4022563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3"/>
          <p:cNvSpPr>
            <a:spLocks noGrp="1"/>
          </p:cNvSpPr>
          <p:nvPr>
            <p:ph type="dt" sz="half" idx="10"/>
          </p:nvPr>
        </p:nvSpPr>
        <p:spPr/>
        <p:txBody>
          <a:bodyPr/>
          <a:lstStyle>
            <a:lvl1pPr>
              <a:defRPr/>
            </a:lvl1pPr>
          </a:lstStyle>
          <a:p>
            <a:pPr>
              <a:defRPr/>
            </a:pPr>
            <a:fld id="{C0CFB411-E369-48C3-BEFA-FD02CFA42D76}" type="datetimeFigureOut">
              <a:rPr lang="es-ES">
                <a:solidFill>
                  <a:prstClr val="black">
                    <a:tint val="75000"/>
                  </a:prstClr>
                </a:solidFill>
              </a:rPr>
              <a:pPr>
                <a:defRPr/>
              </a:pPr>
              <a:t>07/06/2016</a:t>
            </a:fld>
            <a:endParaRPr lang="es-ES">
              <a:solidFill>
                <a:prstClr val="black">
                  <a:tint val="75000"/>
                </a:prstClr>
              </a:solidFill>
            </a:endParaRPr>
          </a:p>
        </p:txBody>
      </p:sp>
      <p:sp>
        <p:nvSpPr>
          <p:cNvPr id="4" name="Marcador de pie de página 4"/>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5" name="Marcador de número de diapositiva 5"/>
          <p:cNvSpPr>
            <a:spLocks noGrp="1"/>
          </p:cNvSpPr>
          <p:nvPr>
            <p:ph type="sldNum" sz="quarter" idx="12"/>
          </p:nvPr>
        </p:nvSpPr>
        <p:spPr/>
        <p:txBody>
          <a:bodyPr/>
          <a:lstStyle>
            <a:lvl1pPr>
              <a:defRPr/>
            </a:lvl1pPr>
          </a:lstStyle>
          <a:p>
            <a:pPr>
              <a:defRPr/>
            </a:pPr>
            <a:fld id="{F1221A86-B297-4B6E-BD01-27EC65A18D4A}"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212462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3"/>
          <p:cNvSpPr>
            <a:spLocks noGrp="1"/>
          </p:cNvSpPr>
          <p:nvPr>
            <p:ph type="dt" sz="half" idx="10"/>
          </p:nvPr>
        </p:nvSpPr>
        <p:spPr/>
        <p:txBody>
          <a:bodyPr/>
          <a:lstStyle>
            <a:lvl1pPr>
              <a:defRPr/>
            </a:lvl1pPr>
          </a:lstStyle>
          <a:p>
            <a:pPr>
              <a:defRPr/>
            </a:pPr>
            <a:fld id="{9E74DC50-240C-43C5-A77F-AFC8FE120359}" type="datetimeFigureOut">
              <a:rPr lang="es-ES">
                <a:solidFill>
                  <a:prstClr val="black">
                    <a:tint val="75000"/>
                  </a:prstClr>
                </a:solidFill>
              </a:rPr>
              <a:pPr>
                <a:defRPr/>
              </a:pPr>
              <a:t>07/06/2016</a:t>
            </a:fld>
            <a:endParaRPr lang="es-ES">
              <a:solidFill>
                <a:prstClr val="black">
                  <a:tint val="75000"/>
                </a:prstClr>
              </a:solidFill>
            </a:endParaRPr>
          </a:p>
        </p:txBody>
      </p:sp>
      <p:sp>
        <p:nvSpPr>
          <p:cNvPr id="3" name="Marcador de pie de página 4"/>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4" name="Marcador de número de diapositiva 5"/>
          <p:cNvSpPr>
            <a:spLocks noGrp="1"/>
          </p:cNvSpPr>
          <p:nvPr>
            <p:ph type="sldNum" sz="quarter" idx="12"/>
          </p:nvPr>
        </p:nvSpPr>
        <p:spPr/>
        <p:txBody>
          <a:bodyPr/>
          <a:lstStyle>
            <a:lvl1pPr>
              <a:defRPr/>
            </a:lvl1pPr>
          </a:lstStyle>
          <a:p>
            <a:pPr>
              <a:defRPr/>
            </a:pPr>
            <a:fld id="{7267EDCD-48CC-484B-82F3-4A27CE17437F}"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2155558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3"/>
          <p:cNvSpPr>
            <a:spLocks noGrp="1"/>
          </p:cNvSpPr>
          <p:nvPr>
            <p:ph type="dt" sz="half" idx="10"/>
          </p:nvPr>
        </p:nvSpPr>
        <p:spPr/>
        <p:txBody>
          <a:bodyPr/>
          <a:lstStyle>
            <a:lvl1pPr>
              <a:defRPr/>
            </a:lvl1pPr>
          </a:lstStyle>
          <a:p>
            <a:pPr>
              <a:defRPr/>
            </a:pPr>
            <a:fld id="{769A4094-221B-4793-929D-D425C2ED9585}" type="datetimeFigureOut">
              <a:rPr lang="es-ES">
                <a:solidFill>
                  <a:prstClr val="black">
                    <a:tint val="75000"/>
                  </a:prstClr>
                </a:solidFill>
              </a:rPr>
              <a:pPr>
                <a:defRPr/>
              </a:pPr>
              <a:t>07/06/2016</a:t>
            </a:fld>
            <a:endParaRPr lang="es-ES">
              <a:solidFill>
                <a:prstClr val="black">
                  <a:tint val="75000"/>
                </a:prstClr>
              </a:solidFill>
            </a:endParaRPr>
          </a:p>
        </p:txBody>
      </p:sp>
      <p:sp>
        <p:nvSpPr>
          <p:cNvPr id="6" name="Marcador de pie de página 4"/>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7" name="Marcador de número de diapositiva 5"/>
          <p:cNvSpPr>
            <a:spLocks noGrp="1"/>
          </p:cNvSpPr>
          <p:nvPr>
            <p:ph type="sldNum" sz="quarter" idx="12"/>
          </p:nvPr>
        </p:nvSpPr>
        <p:spPr/>
        <p:txBody>
          <a:bodyPr/>
          <a:lstStyle>
            <a:lvl1pPr>
              <a:defRPr/>
            </a:lvl1pPr>
          </a:lstStyle>
          <a:p>
            <a:pPr>
              <a:defRPr/>
            </a:pPr>
            <a:fld id="{2D1E3F3C-3519-4C74-8725-8A17370369ED}"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578018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3"/>
          <p:cNvSpPr>
            <a:spLocks noGrp="1"/>
          </p:cNvSpPr>
          <p:nvPr>
            <p:ph type="dt" sz="half" idx="10"/>
          </p:nvPr>
        </p:nvSpPr>
        <p:spPr/>
        <p:txBody>
          <a:bodyPr/>
          <a:lstStyle>
            <a:lvl1pPr>
              <a:defRPr/>
            </a:lvl1pPr>
          </a:lstStyle>
          <a:p>
            <a:pPr>
              <a:defRPr/>
            </a:pPr>
            <a:fld id="{55C42DA7-5F9E-48DC-BE31-40305810068F}" type="datetimeFigureOut">
              <a:rPr lang="es-ES">
                <a:solidFill>
                  <a:prstClr val="black">
                    <a:tint val="75000"/>
                  </a:prstClr>
                </a:solidFill>
              </a:rPr>
              <a:pPr>
                <a:defRPr/>
              </a:pPr>
              <a:t>07/06/2016</a:t>
            </a:fld>
            <a:endParaRPr lang="es-ES">
              <a:solidFill>
                <a:prstClr val="black">
                  <a:tint val="75000"/>
                </a:prstClr>
              </a:solidFill>
            </a:endParaRPr>
          </a:p>
        </p:txBody>
      </p:sp>
      <p:sp>
        <p:nvSpPr>
          <p:cNvPr id="6" name="Marcador de pie de página 4"/>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7" name="Marcador de número de diapositiva 5"/>
          <p:cNvSpPr>
            <a:spLocks noGrp="1"/>
          </p:cNvSpPr>
          <p:nvPr>
            <p:ph type="sldNum" sz="quarter" idx="12"/>
          </p:nvPr>
        </p:nvSpPr>
        <p:spPr/>
        <p:txBody>
          <a:bodyPr/>
          <a:lstStyle>
            <a:lvl1pPr>
              <a:defRPr/>
            </a:lvl1pPr>
          </a:lstStyle>
          <a:p>
            <a:pPr>
              <a:defRPr/>
            </a:pPr>
            <a:fld id="{2AA66093-65A0-4553-8F85-F724ABA39599}" type="slidenum">
              <a:rPr lang="es-ES">
                <a:solidFill>
                  <a:prstClr val="black">
                    <a:tint val="75000"/>
                  </a:prstClr>
                </a:solidFill>
              </a:rPr>
              <a:pPr>
                <a:defRPr/>
              </a:pPr>
              <a:t>‹Nº›</a:t>
            </a:fld>
            <a:endParaRPr lang="es-ES">
              <a:solidFill>
                <a:prstClr val="black">
                  <a:tint val="75000"/>
                </a:prstClr>
              </a:solidFill>
            </a:endParaRPr>
          </a:p>
        </p:txBody>
      </p:sp>
    </p:spTree>
    <p:extLst>
      <p:ext uri="{BB962C8B-B14F-4D97-AF65-F5344CB8AC3E}">
        <p14:creationId xmlns:p14="http://schemas.microsoft.com/office/powerpoint/2010/main" val="2988165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Marcador de títu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_tradnl" smtClean="0"/>
              <a:t>Clic para editar título</a:t>
            </a:r>
            <a:endParaRPr lang="es-ES" smtClean="0"/>
          </a:p>
        </p:txBody>
      </p:sp>
      <p:sp>
        <p:nvSpPr>
          <p:cNvPr id="1027" name="Marcador de tex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smtClean="0"/>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defTabSz="457200">
              <a:defRPr/>
            </a:pPr>
            <a:fld id="{A69D543E-473F-4C62-A6E5-A905F4505D6A}" type="datetimeFigureOut">
              <a:rPr lang="es-ES">
                <a:solidFill>
                  <a:prstClr val="black">
                    <a:tint val="75000"/>
                  </a:prstClr>
                </a:solidFill>
              </a:rPr>
              <a:pPr defTabSz="457200">
                <a:defRPr/>
              </a:pPr>
              <a:t>07/06/2016</a:t>
            </a:fld>
            <a:endParaRPr lang="es-ES">
              <a:solidFill>
                <a:prstClr val="black">
                  <a:tint val="75000"/>
                </a:prstClr>
              </a:solidFill>
            </a:endParaRPr>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defTabSz="457200">
              <a:defRPr/>
            </a:pPr>
            <a:endParaRPr lang="es-ES">
              <a:solidFill>
                <a:prstClr val="black">
                  <a:tint val="75000"/>
                </a:prstClr>
              </a:solidFill>
            </a:endParaRPr>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defTabSz="457200">
              <a:defRPr/>
            </a:pPr>
            <a:fld id="{CF4D62AB-BB8F-4022-9884-3235BFADE3E0}" type="slidenum">
              <a:rPr lang="es-ES">
                <a:solidFill>
                  <a:prstClr val="black">
                    <a:tint val="75000"/>
                  </a:prstClr>
                </a:solidFill>
              </a:rPr>
              <a:pPr defTabSz="457200">
                <a:defRPr/>
              </a:pPr>
              <a:t>‹Nº›</a:t>
            </a:fld>
            <a:endParaRPr lang="es-ES">
              <a:solidFill>
                <a:prstClr val="black">
                  <a:tint val="75000"/>
                </a:prstClr>
              </a:solidFill>
            </a:endParaRPr>
          </a:p>
        </p:txBody>
      </p:sp>
    </p:spTree>
    <p:extLst>
      <p:ext uri="{BB962C8B-B14F-4D97-AF65-F5344CB8AC3E}">
        <p14:creationId xmlns:p14="http://schemas.microsoft.com/office/powerpoint/2010/main" val="28529564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jpeg"/><Relationship Id="rId7" Type="http://schemas.openxmlformats.org/officeDocument/2006/relationships/diagramColors" Target="../diagrams/colors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jpeg"/><Relationship Id="rId7" Type="http://schemas.openxmlformats.org/officeDocument/2006/relationships/diagramColors" Target="../diagrams/colors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4339" name="Marcador de contenido 2"/>
          <p:cNvSpPr>
            <a:spLocks noGrp="1"/>
          </p:cNvSpPr>
          <p:nvPr>
            <p:ph idx="1"/>
          </p:nvPr>
        </p:nvSpPr>
        <p:spPr>
          <a:xfrm>
            <a:off x="251520" y="1556792"/>
            <a:ext cx="8702764" cy="4608512"/>
          </a:xfrm>
          <a:solidFill>
            <a:schemeClr val="bg1"/>
          </a:solidFill>
          <a:extLst/>
        </p:spPr>
        <p:txBody>
          <a:bodyPr numCol="1"/>
          <a:lstStyle/>
          <a:p>
            <a:pPr marL="0" lvl="0" indent="0" algn="ctr">
              <a:lnSpc>
                <a:spcPct val="150000"/>
              </a:lnSpc>
              <a:spcAft>
                <a:spcPts val="0"/>
              </a:spcAft>
              <a:buNone/>
            </a:pPr>
            <a:r>
              <a:rPr lang="es-CO" sz="1800" b="1" dirty="0">
                <a:solidFill>
                  <a:srgbClr val="943634"/>
                </a:solidFill>
                <a:latin typeface="Tahoma"/>
                <a:ea typeface="Times New Roman"/>
                <a:cs typeface="Times New Roman"/>
              </a:rPr>
              <a:t>GRUPO DE TRABAJO POR COLOMBIA GTC</a:t>
            </a:r>
          </a:p>
          <a:p>
            <a:pPr marL="0" lvl="0" indent="0" algn="ctr">
              <a:lnSpc>
                <a:spcPct val="150000"/>
              </a:lnSpc>
              <a:spcAft>
                <a:spcPts val="0"/>
              </a:spcAft>
              <a:buNone/>
            </a:pPr>
            <a:r>
              <a:rPr lang="es-CO" sz="1800" b="1" dirty="0">
                <a:solidFill>
                  <a:srgbClr val="943634"/>
                </a:solidFill>
                <a:latin typeface="Tahoma"/>
                <a:ea typeface="Times New Roman"/>
                <a:cs typeface="Times New Roman"/>
              </a:rPr>
              <a:t>Bruselas 2016</a:t>
            </a:r>
          </a:p>
          <a:p>
            <a:pPr marL="0" lvl="0" indent="0" algn="ctr">
              <a:lnSpc>
                <a:spcPct val="150000"/>
              </a:lnSpc>
              <a:spcAft>
                <a:spcPts val="0"/>
              </a:spcAft>
              <a:buNone/>
            </a:pPr>
            <a:endParaRPr lang="es-CO" sz="1800" b="1" dirty="0">
              <a:solidFill>
                <a:srgbClr val="943634"/>
              </a:solidFill>
              <a:latin typeface="Tahoma"/>
              <a:ea typeface="Times New Roman"/>
              <a:cs typeface="Times New Roman"/>
            </a:endParaRPr>
          </a:p>
          <a:p>
            <a:pPr marL="0" lvl="0" indent="0" algn="ctr">
              <a:lnSpc>
                <a:spcPct val="150000"/>
              </a:lnSpc>
              <a:spcAft>
                <a:spcPts val="0"/>
              </a:spcAft>
              <a:buNone/>
            </a:pPr>
            <a:r>
              <a:rPr lang="es-CO" sz="1400" b="1" dirty="0">
                <a:solidFill>
                  <a:srgbClr val="943634"/>
                </a:solidFill>
                <a:latin typeface="Tahoma"/>
                <a:ea typeface="Times New Roman"/>
                <a:cs typeface="Times New Roman"/>
              </a:rPr>
              <a:t>VIOLENCIAS, PARTICIPACIÓN Y MEDIO AMBIENTE: </a:t>
            </a:r>
          </a:p>
          <a:p>
            <a:pPr marL="0" lvl="0" indent="0" algn="ctr">
              <a:lnSpc>
                <a:spcPct val="150000"/>
              </a:lnSpc>
              <a:spcAft>
                <a:spcPts val="0"/>
              </a:spcAft>
              <a:buNone/>
            </a:pPr>
            <a:r>
              <a:rPr lang="es-CO" sz="1400" b="1" i="1" dirty="0">
                <a:solidFill>
                  <a:srgbClr val="943634"/>
                </a:solidFill>
                <a:latin typeface="Tahoma"/>
                <a:ea typeface="Times New Roman"/>
                <a:cs typeface="Times New Roman"/>
              </a:rPr>
              <a:t>¡DESAFIOS PARA LA CONSTRUCCIÓN DE PAZ! </a:t>
            </a:r>
          </a:p>
          <a:p>
            <a:pPr marL="0" lvl="0" indent="0" algn="ctr">
              <a:lnSpc>
                <a:spcPct val="150000"/>
              </a:lnSpc>
              <a:spcAft>
                <a:spcPts val="0"/>
              </a:spcAft>
              <a:buNone/>
            </a:pPr>
            <a:endParaRPr lang="es-CO" sz="1400" b="1" i="1" dirty="0">
              <a:solidFill>
                <a:srgbClr val="943634"/>
              </a:solidFill>
              <a:latin typeface="Tahoma"/>
              <a:ea typeface="Calibri"/>
              <a:cs typeface="Times New Roman"/>
            </a:endParaRPr>
          </a:p>
          <a:p>
            <a:pPr marL="0" lvl="0" indent="0" algn="ctr">
              <a:lnSpc>
                <a:spcPct val="150000"/>
              </a:lnSpc>
              <a:spcAft>
                <a:spcPts val="0"/>
              </a:spcAft>
              <a:buNone/>
            </a:pPr>
            <a:r>
              <a:rPr lang="es-CO" sz="1800" b="1" dirty="0">
                <a:solidFill>
                  <a:srgbClr val="943634"/>
                </a:solidFill>
                <a:latin typeface="Tahoma"/>
                <a:ea typeface="Times New Roman"/>
                <a:cs typeface="Times New Roman"/>
              </a:rPr>
              <a:t>Análisis de realidad</a:t>
            </a:r>
          </a:p>
          <a:p>
            <a:pPr marL="0" indent="0" algn="just" eaLnBrk="1" hangingPunct="1">
              <a:buNone/>
              <a:defRPr/>
            </a:pPr>
            <a:endParaRPr lang="es-CO" sz="2000" dirty="0"/>
          </a:p>
        </p:txBody>
      </p:sp>
    </p:spTree>
    <p:extLst>
      <p:ext uri="{BB962C8B-B14F-4D97-AF65-F5344CB8AC3E}">
        <p14:creationId xmlns:p14="http://schemas.microsoft.com/office/powerpoint/2010/main" val="15012659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4" name="Título 1"/>
          <p:cNvSpPr>
            <a:spLocks noGrp="1"/>
          </p:cNvSpPr>
          <p:nvPr>
            <p:ph type="title"/>
          </p:nvPr>
        </p:nvSpPr>
        <p:spPr>
          <a:xfrm>
            <a:off x="251520" y="260648"/>
            <a:ext cx="8640960" cy="792088"/>
          </a:xfrm>
          <a:solidFill>
            <a:schemeClr val="bg1"/>
          </a:solidFill>
        </p:spPr>
        <p:txBody>
          <a:bodyPr/>
          <a:lstStyle/>
          <a:p>
            <a:r>
              <a:rPr lang="es-CO" sz="2800" i="1" dirty="0" smtClean="0">
                <a:solidFill>
                  <a:schemeClr val="accent2">
                    <a:lumMod val="75000"/>
                  </a:schemeClr>
                </a:solidFill>
                <a:effectLst>
                  <a:outerShdw blurRad="38100" dist="38100" dir="2700000" algn="tl">
                    <a:srgbClr val="000000">
                      <a:alpha val="43137"/>
                    </a:srgbClr>
                  </a:outerShdw>
                </a:effectLst>
              </a:rPr>
              <a:t>Introducción</a:t>
            </a:r>
            <a:r>
              <a:rPr lang="es-CO" sz="2800" b="1" i="1" dirty="0" smtClean="0">
                <a:solidFill>
                  <a:schemeClr val="accent2">
                    <a:lumMod val="75000"/>
                  </a:schemeClr>
                </a:solidFill>
                <a:effectLst>
                  <a:outerShdw blurRad="38100" dist="38100" dir="2700000" algn="tl">
                    <a:srgbClr val="000000">
                      <a:alpha val="43137"/>
                    </a:srgbClr>
                  </a:outerShdw>
                </a:effectLst>
              </a:rPr>
              <a:t/>
            </a:r>
            <a:br>
              <a:rPr lang="es-CO" sz="2800" b="1" i="1" dirty="0" smtClean="0">
                <a:solidFill>
                  <a:schemeClr val="accent2">
                    <a:lumMod val="75000"/>
                  </a:schemeClr>
                </a:solidFill>
                <a:effectLst>
                  <a:outerShdw blurRad="38100" dist="38100" dir="2700000" algn="tl">
                    <a:srgbClr val="000000">
                      <a:alpha val="43137"/>
                    </a:srgbClr>
                  </a:outerShdw>
                </a:effectLst>
              </a:rPr>
            </a:br>
            <a:r>
              <a:rPr lang="es-CO" sz="1800" b="1" dirty="0" smtClean="0">
                <a:solidFill>
                  <a:srgbClr val="943634"/>
                </a:solidFill>
                <a:latin typeface="Arial" pitchFamily="34" charset="0"/>
                <a:cs typeface="Arial" pitchFamily="34" charset="0"/>
              </a:rPr>
              <a:t>Actual contexto de</a:t>
            </a:r>
            <a:r>
              <a:rPr lang="es-CO" sz="1800" b="1" dirty="0" smtClean="0">
                <a:solidFill>
                  <a:srgbClr val="943634"/>
                </a:solidFill>
                <a:latin typeface="Arial" pitchFamily="34" charset="0"/>
                <a:ea typeface="Times New Roman"/>
                <a:cs typeface="Arial" pitchFamily="34" charset="0"/>
              </a:rPr>
              <a:t> diálogos </a:t>
            </a:r>
            <a:r>
              <a:rPr lang="es-CO" sz="1800" b="1" dirty="0">
                <a:solidFill>
                  <a:srgbClr val="943634"/>
                </a:solidFill>
                <a:latin typeface="Arial" pitchFamily="34" charset="0"/>
                <a:ea typeface="Times New Roman"/>
                <a:cs typeface="Arial" pitchFamily="34" charset="0"/>
              </a:rPr>
              <a:t>de paz con el Ejército de Liberación Nacional ELN</a:t>
            </a:r>
            <a:endParaRPr lang="es-CO" sz="1800" b="1" i="1" dirty="0">
              <a:solidFill>
                <a:schemeClr val="accent2">
                  <a:lumMod val="75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14339" name="Marcador de contenido 2"/>
          <p:cNvSpPr>
            <a:spLocks noGrp="1"/>
          </p:cNvSpPr>
          <p:nvPr>
            <p:ph idx="1"/>
          </p:nvPr>
        </p:nvSpPr>
        <p:spPr>
          <a:xfrm>
            <a:off x="251520" y="1556792"/>
            <a:ext cx="8702764" cy="4608512"/>
          </a:xfrm>
          <a:solidFill>
            <a:schemeClr val="bg1"/>
          </a:solidFill>
          <a:extLst/>
        </p:spPr>
        <p:txBody>
          <a:bodyPr numCol="1"/>
          <a:lstStyle/>
          <a:p>
            <a:pPr marL="0" indent="0" algn="just" eaLnBrk="1" hangingPunct="1">
              <a:buNone/>
              <a:defRPr/>
            </a:pPr>
            <a:r>
              <a:rPr lang="es-CO" sz="2000" dirty="0"/>
              <a:t>L</a:t>
            </a:r>
            <a:r>
              <a:rPr lang="es-CO" sz="2000" dirty="0" smtClean="0"/>
              <a:t>a </a:t>
            </a:r>
            <a:r>
              <a:rPr lang="es-CO" sz="2000" dirty="0"/>
              <a:t>agenda con el ELN se concentra en los diálogos participativos para la construcción de </a:t>
            </a:r>
            <a:r>
              <a:rPr lang="es-CO" sz="2000" dirty="0" smtClean="0"/>
              <a:t>paz, los temas a dialogar son: </a:t>
            </a:r>
          </a:p>
          <a:p>
            <a:pPr marL="0" indent="0" algn="just" eaLnBrk="1" hangingPunct="1">
              <a:buNone/>
              <a:defRPr/>
            </a:pPr>
            <a:endParaRPr lang="es-ES" sz="2000" dirty="0"/>
          </a:p>
          <a:p>
            <a:pPr marL="457200" indent="-457200" algn="just" eaLnBrk="1" hangingPunct="1">
              <a:buAutoNum type="arabicPeriod"/>
              <a:defRPr/>
            </a:pPr>
            <a:r>
              <a:rPr lang="es-CO" sz="2000" dirty="0" smtClean="0"/>
              <a:t>La </a:t>
            </a:r>
            <a:r>
              <a:rPr lang="es-CO" sz="2000" dirty="0"/>
              <a:t>Participación de la sociedad en la construcción de </a:t>
            </a:r>
            <a:r>
              <a:rPr lang="es-CO" sz="2000" dirty="0" smtClean="0"/>
              <a:t>paz</a:t>
            </a:r>
          </a:p>
          <a:p>
            <a:pPr marL="457200" indent="-457200" algn="just" eaLnBrk="1" hangingPunct="1">
              <a:buAutoNum type="arabicPeriod"/>
              <a:defRPr/>
            </a:pPr>
            <a:r>
              <a:rPr lang="es-CO" sz="2000" dirty="0"/>
              <a:t>Democracia para la </a:t>
            </a:r>
            <a:r>
              <a:rPr lang="es-CO" sz="2000" dirty="0" smtClean="0"/>
              <a:t>Paz</a:t>
            </a:r>
          </a:p>
          <a:p>
            <a:pPr marL="457200" indent="-457200" algn="just" eaLnBrk="1" hangingPunct="1">
              <a:buAutoNum type="arabicPeriod"/>
              <a:defRPr/>
            </a:pPr>
            <a:r>
              <a:rPr lang="es-CO" sz="2000" dirty="0"/>
              <a:t>Transformaciones para la </a:t>
            </a:r>
            <a:r>
              <a:rPr lang="es-CO" sz="2000" dirty="0" smtClean="0"/>
              <a:t>Paz</a:t>
            </a:r>
          </a:p>
          <a:p>
            <a:pPr marL="457200" indent="-457200" algn="just" eaLnBrk="1" hangingPunct="1">
              <a:buAutoNum type="arabicPeriod"/>
              <a:defRPr/>
            </a:pPr>
            <a:r>
              <a:rPr lang="es-CO" sz="2000" dirty="0" smtClean="0"/>
              <a:t>Víctimas</a:t>
            </a:r>
          </a:p>
          <a:p>
            <a:pPr marL="457200" indent="-457200" algn="just" eaLnBrk="1" hangingPunct="1">
              <a:buAutoNum type="arabicPeriod"/>
              <a:defRPr/>
            </a:pPr>
            <a:r>
              <a:rPr lang="es-CO" sz="2000" dirty="0"/>
              <a:t>F</a:t>
            </a:r>
            <a:r>
              <a:rPr lang="es-CO" sz="2000" dirty="0" smtClean="0"/>
              <a:t>in </a:t>
            </a:r>
            <a:r>
              <a:rPr lang="es-CO" sz="2000" dirty="0"/>
              <a:t>del </a:t>
            </a:r>
            <a:r>
              <a:rPr lang="es-CO" sz="2000" dirty="0" smtClean="0"/>
              <a:t>conflicto</a:t>
            </a:r>
          </a:p>
          <a:p>
            <a:pPr marL="457200" indent="-457200" algn="just" eaLnBrk="1" hangingPunct="1">
              <a:buAutoNum type="arabicPeriod"/>
              <a:defRPr/>
            </a:pPr>
            <a:r>
              <a:rPr lang="es-CO" sz="2000" dirty="0"/>
              <a:t>Implementación de lo </a:t>
            </a:r>
            <a:r>
              <a:rPr lang="es-CO" sz="2000" dirty="0" smtClean="0"/>
              <a:t>acordado</a:t>
            </a:r>
          </a:p>
          <a:p>
            <a:pPr marL="0" indent="0" algn="just" eaLnBrk="1" hangingPunct="1">
              <a:buNone/>
              <a:defRPr/>
            </a:pPr>
            <a:endParaRPr lang="es-ES" sz="2000" dirty="0"/>
          </a:p>
          <a:p>
            <a:pPr marL="0" indent="0" algn="just" eaLnBrk="1" hangingPunct="1">
              <a:buNone/>
              <a:defRPr/>
            </a:pPr>
            <a:r>
              <a:rPr lang="es-CO" sz="2000" u="sng" dirty="0" smtClean="0"/>
              <a:t>Durante </a:t>
            </a:r>
            <a:r>
              <a:rPr lang="es-CO" sz="2000" u="sng" dirty="0"/>
              <a:t>la Fase </a:t>
            </a:r>
            <a:r>
              <a:rPr lang="es-CO" sz="2000" u="sng" dirty="0" smtClean="0"/>
              <a:t>Pública</a:t>
            </a:r>
            <a:r>
              <a:rPr lang="es-CO" sz="2000" dirty="0" smtClean="0"/>
              <a:t>: </a:t>
            </a:r>
            <a:r>
              <a:rPr lang="es-CO" sz="2000" i="1" dirty="0" smtClean="0"/>
              <a:t>Una </a:t>
            </a:r>
            <a:r>
              <a:rPr lang="es-CO" sz="2000" i="1" dirty="0"/>
              <a:t>vez hecho público este proceso, se establecerán mecanismos con la Mesa de la Habana para identificar temas en que se requiera coordinación y sincronía</a:t>
            </a:r>
            <a:endParaRPr lang="es-ES" sz="2000" dirty="0" smtClean="0"/>
          </a:p>
          <a:p>
            <a:pPr marL="0" indent="0" algn="just" eaLnBrk="1" hangingPunct="1">
              <a:buNone/>
              <a:defRPr/>
            </a:pPr>
            <a:endParaRPr lang="es-CO" sz="2000" dirty="0"/>
          </a:p>
        </p:txBody>
      </p:sp>
    </p:spTree>
    <p:extLst>
      <p:ext uri="{BB962C8B-B14F-4D97-AF65-F5344CB8AC3E}">
        <p14:creationId xmlns:p14="http://schemas.microsoft.com/office/powerpoint/2010/main" val="22736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4339" name="Marcador de contenido 2"/>
          <p:cNvSpPr>
            <a:spLocks noGrp="1"/>
          </p:cNvSpPr>
          <p:nvPr>
            <p:ph idx="1"/>
          </p:nvPr>
        </p:nvSpPr>
        <p:spPr>
          <a:xfrm>
            <a:off x="323528" y="4869160"/>
            <a:ext cx="8568952" cy="1080120"/>
          </a:xfrm>
          <a:solidFill>
            <a:schemeClr val="bg1"/>
          </a:solidFill>
          <a:extLst/>
        </p:spPr>
        <p:txBody>
          <a:bodyPr numCol="1"/>
          <a:lstStyle/>
          <a:p>
            <a:pPr marL="0" indent="0" algn="just">
              <a:buNone/>
            </a:pPr>
            <a:endParaRPr lang="es-ES" sz="2000" dirty="0"/>
          </a:p>
          <a:p>
            <a:pPr marL="0" indent="0" algn="just">
              <a:buNone/>
            </a:pPr>
            <a:r>
              <a:rPr lang="es-CO" sz="2000" dirty="0" smtClean="0"/>
              <a:t> </a:t>
            </a:r>
            <a:endParaRPr lang="es-ES" sz="2000" dirty="0" smtClean="0"/>
          </a:p>
        </p:txBody>
      </p:sp>
      <p:sp>
        <p:nvSpPr>
          <p:cNvPr id="3" name="Título 1"/>
          <p:cNvSpPr>
            <a:spLocks noGrp="1"/>
          </p:cNvSpPr>
          <p:nvPr>
            <p:ph type="title"/>
          </p:nvPr>
        </p:nvSpPr>
        <p:spPr>
          <a:xfrm>
            <a:off x="467544" y="0"/>
            <a:ext cx="8229600" cy="1143000"/>
          </a:xfrm>
        </p:spPr>
        <p:txBody>
          <a:bodyPr/>
          <a:lstStyle/>
          <a:p>
            <a:pPr>
              <a:lnSpc>
                <a:spcPct val="150000"/>
              </a:lnSpc>
              <a:spcAft>
                <a:spcPts val="0"/>
              </a:spcAft>
            </a:pPr>
            <a:r>
              <a:rPr lang="es-CO" sz="2000" b="1" u="sng" dirty="0" smtClean="0">
                <a:solidFill>
                  <a:srgbClr val="953735"/>
                </a:solidFill>
                <a:latin typeface="Tahoma"/>
                <a:ea typeface="Times New Roman"/>
                <a:cs typeface="Times New Roman"/>
              </a:rPr>
              <a:t/>
            </a:r>
            <a:br>
              <a:rPr lang="es-CO" sz="2000" b="1" u="sng" dirty="0" smtClean="0">
                <a:solidFill>
                  <a:srgbClr val="953735"/>
                </a:solidFill>
                <a:latin typeface="Tahoma"/>
                <a:ea typeface="Times New Roman"/>
                <a:cs typeface="Times New Roman"/>
              </a:rPr>
            </a:br>
            <a:r>
              <a:rPr lang="es-CO" sz="2000" b="1" u="sng" dirty="0">
                <a:solidFill>
                  <a:srgbClr val="953735"/>
                </a:solidFill>
                <a:latin typeface="Tahoma"/>
                <a:ea typeface="Times New Roman"/>
                <a:cs typeface="Times New Roman"/>
              </a:rPr>
              <a:t/>
            </a:r>
            <a:br>
              <a:rPr lang="es-CO" sz="2000" b="1" u="sng" dirty="0">
                <a:solidFill>
                  <a:srgbClr val="953735"/>
                </a:solidFill>
                <a:latin typeface="Tahoma"/>
                <a:ea typeface="Times New Roman"/>
                <a:cs typeface="Times New Roman"/>
              </a:rPr>
            </a:br>
            <a:r>
              <a:rPr lang="es-CO" sz="2000" b="1" u="sng" dirty="0" smtClean="0">
                <a:solidFill>
                  <a:srgbClr val="953735"/>
                </a:solidFill>
                <a:latin typeface="Tahoma"/>
                <a:ea typeface="Times New Roman"/>
                <a:cs typeface="Times New Roman"/>
              </a:rPr>
              <a:t>I</a:t>
            </a:r>
            <a:r>
              <a:rPr lang="es-CO" sz="2000" b="1" u="sng" dirty="0">
                <a:solidFill>
                  <a:srgbClr val="953735"/>
                </a:solidFill>
                <a:latin typeface="Tahoma"/>
                <a:ea typeface="Times New Roman"/>
                <a:cs typeface="Times New Roman"/>
              </a:rPr>
              <a:t>. En </a:t>
            </a:r>
            <a:r>
              <a:rPr lang="es-CO" sz="2000" b="1" u="sng" dirty="0">
                <a:solidFill>
                  <a:srgbClr val="943634"/>
                </a:solidFill>
                <a:latin typeface="Tahoma"/>
                <a:ea typeface="Times New Roman"/>
                <a:cs typeface="Times New Roman"/>
              </a:rPr>
              <a:t>medio de los diálogos, amenazas a líderes sociales:</a:t>
            </a:r>
            <a:r>
              <a:rPr lang="es-CO" sz="3600" dirty="0">
                <a:ea typeface="Calibri"/>
                <a:cs typeface="Times New Roman"/>
              </a:rPr>
              <a:t/>
            </a:r>
            <a:br>
              <a:rPr lang="es-CO" sz="3600" dirty="0">
                <a:ea typeface="Calibri"/>
                <a:cs typeface="Times New Roman"/>
              </a:rPr>
            </a:br>
            <a:endParaRPr lang="es-CO" sz="3600" b="1" i="1" dirty="0">
              <a:effectLst>
                <a:outerShdw blurRad="38100" dist="38100" dir="2700000" algn="tl">
                  <a:srgbClr val="000000">
                    <a:alpha val="43137"/>
                  </a:srgbClr>
                </a:outerShdw>
              </a:effectLst>
            </a:endParaRPr>
          </a:p>
        </p:txBody>
      </p:sp>
      <p:graphicFrame>
        <p:nvGraphicFramePr>
          <p:cNvPr id="2" name="1 Diagrama"/>
          <p:cNvGraphicFramePr/>
          <p:nvPr>
            <p:extLst>
              <p:ext uri="{D42A27DB-BD31-4B8C-83A1-F6EECF244321}">
                <p14:modId xmlns:p14="http://schemas.microsoft.com/office/powerpoint/2010/main" val="2716407404"/>
              </p:ext>
            </p:extLst>
          </p:nvPr>
        </p:nvGraphicFramePr>
        <p:xfrm>
          <a:off x="541673" y="1368884"/>
          <a:ext cx="8208912" cy="469629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4 CuadroTexto"/>
          <p:cNvSpPr txBox="1"/>
          <p:nvPr/>
        </p:nvSpPr>
        <p:spPr>
          <a:xfrm>
            <a:off x="721693" y="4221088"/>
            <a:ext cx="7848872" cy="2246769"/>
          </a:xfrm>
          <a:prstGeom prst="rect">
            <a:avLst/>
          </a:prstGeom>
          <a:noFill/>
        </p:spPr>
        <p:txBody>
          <a:bodyPr wrap="square" rtlCol="0">
            <a:spAutoFit/>
          </a:bodyPr>
          <a:lstStyle/>
          <a:p>
            <a:pPr algn="just"/>
            <a:r>
              <a:rPr lang="es-ES" sz="2000" dirty="0">
                <a:solidFill>
                  <a:schemeClr val="bg1"/>
                </a:solidFill>
              </a:rPr>
              <a:t>Las tres principales causas de amenaza son: </a:t>
            </a:r>
          </a:p>
          <a:p>
            <a:pPr algn="just"/>
            <a:endParaRPr lang="es-ES" sz="2000" dirty="0">
              <a:solidFill>
                <a:schemeClr val="bg1"/>
              </a:solidFill>
            </a:endParaRPr>
          </a:p>
          <a:p>
            <a:pPr algn="just"/>
            <a:r>
              <a:rPr lang="es-ES" sz="2000" dirty="0">
                <a:solidFill>
                  <a:schemeClr val="bg1"/>
                </a:solidFill>
              </a:rPr>
              <a:t>1. Las relacionadas con </a:t>
            </a:r>
            <a:r>
              <a:rPr lang="es-CO" sz="2000" dirty="0">
                <a:solidFill>
                  <a:schemeClr val="bg1"/>
                </a:solidFill>
              </a:rPr>
              <a:t>los conflictos de tierras. </a:t>
            </a:r>
          </a:p>
          <a:p>
            <a:pPr algn="just"/>
            <a:r>
              <a:rPr lang="es-ES" sz="2000" dirty="0">
                <a:solidFill>
                  <a:schemeClr val="bg1"/>
                </a:solidFill>
              </a:rPr>
              <a:t>2. Las </a:t>
            </a:r>
            <a:r>
              <a:rPr lang="es-CO" sz="2000" dirty="0">
                <a:solidFill>
                  <a:schemeClr val="bg1"/>
                </a:solidFill>
              </a:rPr>
              <a:t>relacionadas con la exigencia de justicia por parte de defensores. </a:t>
            </a:r>
          </a:p>
          <a:p>
            <a:pPr algn="just"/>
            <a:r>
              <a:rPr lang="es-ES" sz="2000" dirty="0">
                <a:solidFill>
                  <a:schemeClr val="bg1"/>
                </a:solidFill>
              </a:rPr>
              <a:t>3. </a:t>
            </a:r>
            <a:r>
              <a:rPr lang="es-CO" sz="2000" dirty="0">
                <a:solidFill>
                  <a:schemeClr val="bg1"/>
                </a:solidFill>
              </a:rPr>
              <a:t>El activismo en favor de la paz generó persecución en algunas zonas del país. </a:t>
            </a:r>
            <a:endParaRPr lang="es-ES" sz="2000" dirty="0">
              <a:solidFill>
                <a:schemeClr val="bg1"/>
              </a:solidFill>
            </a:endParaRPr>
          </a:p>
          <a:p>
            <a:endParaRPr lang="es-CO" sz="2000" dirty="0"/>
          </a:p>
        </p:txBody>
      </p:sp>
    </p:spTree>
    <p:extLst>
      <p:ext uri="{BB962C8B-B14F-4D97-AF65-F5344CB8AC3E}">
        <p14:creationId xmlns:p14="http://schemas.microsoft.com/office/powerpoint/2010/main" val="15332168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4339" name="Marcador de contenido 2"/>
          <p:cNvSpPr>
            <a:spLocks noGrp="1"/>
          </p:cNvSpPr>
          <p:nvPr>
            <p:ph idx="1"/>
          </p:nvPr>
        </p:nvSpPr>
        <p:spPr>
          <a:xfrm>
            <a:off x="539552" y="188640"/>
            <a:ext cx="8229600" cy="720080"/>
          </a:xfrm>
          <a:solidFill>
            <a:schemeClr val="bg1"/>
          </a:solidFill>
          <a:extLst/>
        </p:spPr>
        <p:txBody>
          <a:bodyPr numCol="1"/>
          <a:lstStyle/>
          <a:p>
            <a:pPr marL="0" indent="0" algn="just">
              <a:lnSpc>
                <a:spcPct val="150000"/>
              </a:lnSpc>
              <a:spcAft>
                <a:spcPts val="0"/>
              </a:spcAft>
              <a:buNone/>
            </a:pPr>
            <a:r>
              <a:rPr lang="es-CO" sz="2000" b="1" u="sng" dirty="0">
                <a:solidFill>
                  <a:srgbClr val="943634"/>
                </a:solidFill>
                <a:latin typeface="Arial" pitchFamily="34" charset="0"/>
                <a:ea typeface="Times New Roman"/>
                <a:cs typeface="Arial" pitchFamily="34" charset="0"/>
              </a:rPr>
              <a:t>II. Bandas Criminales Emergentes: aún vigentes en los territorios</a:t>
            </a:r>
            <a:endParaRPr lang="es-CO" sz="2000" dirty="0">
              <a:latin typeface="Arial" pitchFamily="34" charset="0"/>
              <a:ea typeface="Calibri"/>
              <a:cs typeface="Arial" pitchFamily="34" charset="0"/>
            </a:endParaRPr>
          </a:p>
          <a:p>
            <a:pPr marL="0" lvl="1" indent="0" algn="ctr" eaLnBrk="1" hangingPunct="1">
              <a:buNone/>
              <a:defRPr/>
            </a:pPr>
            <a:endParaRPr lang="es-CO" sz="3600" b="1" i="1" dirty="0">
              <a:effectLst>
                <a:outerShdw blurRad="38100" dist="38100" dir="2700000" algn="tl">
                  <a:srgbClr val="000000">
                    <a:alpha val="43137"/>
                  </a:srgbClr>
                </a:outerShdw>
              </a:effectLst>
              <a:latin typeface="+mj-lt"/>
              <a:ea typeface="+mj-ea"/>
              <a:cs typeface="+mj-cs"/>
            </a:endParaRPr>
          </a:p>
        </p:txBody>
      </p:sp>
      <p:graphicFrame>
        <p:nvGraphicFramePr>
          <p:cNvPr id="3" name="2 Diagrama"/>
          <p:cNvGraphicFramePr/>
          <p:nvPr>
            <p:extLst>
              <p:ext uri="{D42A27DB-BD31-4B8C-83A1-F6EECF244321}">
                <p14:modId xmlns:p14="http://schemas.microsoft.com/office/powerpoint/2010/main" val="2435229706"/>
              </p:ext>
            </p:extLst>
          </p:nvPr>
        </p:nvGraphicFramePr>
        <p:xfrm>
          <a:off x="323528" y="1124744"/>
          <a:ext cx="8352928" cy="53285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5491259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4339" name="Marcador de contenido 2"/>
          <p:cNvSpPr>
            <a:spLocks noGrp="1"/>
          </p:cNvSpPr>
          <p:nvPr>
            <p:ph idx="1"/>
          </p:nvPr>
        </p:nvSpPr>
        <p:spPr>
          <a:xfrm>
            <a:off x="539552" y="188640"/>
            <a:ext cx="8229600" cy="720080"/>
          </a:xfrm>
          <a:solidFill>
            <a:schemeClr val="bg1"/>
          </a:solidFill>
          <a:extLst/>
        </p:spPr>
        <p:txBody>
          <a:bodyPr numCol="1"/>
          <a:lstStyle/>
          <a:p>
            <a:pPr marL="0" indent="0" algn="just">
              <a:lnSpc>
                <a:spcPct val="150000"/>
              </a:lnSpc>
              <a:spcAft>
                <a:spcPts val="0"/>
              </a:spcAft>
              <a:buNone/>
            </a:pPr>
            <a:r>
              <a:rPr lang="es-CO" sz="2000" b="1" u="sng" dirty="0">
                <a:solidFill>
                  <a:srgbClr val="943634"/>
                </a:solidFill>
                <a:latin typeface="Arial" pitchFamily="34" charset="0"/>
                <a:ea typeface="Times New Roman"/>
                <a:cs typeface="Arial" pitchFamily="34" charset="0"/>
              </a:rPr>
              <a:t>II. Bandas Criminales Emergentes: aún vigentes en los territorios</a:t>
            </a:r>
            <a:endParaRPr lang="es-CO" sz="2000" dirty="0">
              <a:latin typeface="Arial" pitchFamily="34" charset="0"/>
              <a:ea typeface="Calibri"/>
              <a:cs typeface="Arial" pitchFamily="34" charset="0"/>
            </a:endParaRPr>
          </a:p>
          <a:p>
            <a:pPr marL="0" lvl="1" indent="0" algn="ctr" eaLnBrk="1" hangingPunct="1">
              <a:buNone/>
              <a:defRPr/>
            </a:pPr>
            <a:endParaRPr lang="es-CO" sz="3600" b="1" i="1" dirty="0">
              <a:effectLst>
                <a:outerShdw blurRad="38100" dist="38100" dir="2700000" algn="tl">
                  <a:srgbClr val="000000">
                    <a:alpha val="43137"/>
                  </a:srgbClr>
                </a:outerShdw>
              </a:effectLst>
              <a:latin typeface="+mj-lt"/>
              <a:ea typeface="+mj-ea"/>
              <a:cs typeface="+mj-cs"/>
            </a:endParaRPr>
          </a:p>
        </p:txBody>
      </p:sp>
      <p:graphicFrame>
        <p:nvGraphicFramePr>
          <p:cNvPr id="3" name="2 Diagrama"/>
          <p:cNvGraphicFramePr/>
          <p:nvPr>
            <p:extLst>
              <p:ext uri="{D42A27DB-BD31-4B8C-83A1-F6EECF244321}">
                <p14:modId xmlns:p14="http://schemas.microsoft.com/office/powerpoint/2010/main" val="1067611886"/>
              </p:ext>
            </p:extLst>
          </p:nvPr>
        </p:nvGraphicFramePr>
        <p:xfrm>
          <a:off x="323528" y="1124744"/>
          <a:ext cx="8352928" cy="53285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34061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4339" name="Marcador de contenido 2"/>
          <p:cNvSpPr>
            <a:spLocks noGrp="1"/>
          </p:cNvSpPr>
          <p:nvPr>
            <p:ph idx="1"/>
          </p:nvPr>
        </p:nvSpPr>
        <p:spPr>
          <a:xfrm>
            <a:off x="539552" y="188640"/>
            <a:ext cx="8229600" cy="5616624"/>
          </a:xfrm>
          <a:solidFill>
            <a:schemeClr val="bg1"/>
          </a:solidFill>
          <a:extLst/>
        </p:spPr>
        <p:txBody>
          <a:bodyPr numCol="1"/>
          <a:lstStyle/>
          <a:p>
            <a:pPr algn="just">
              <a:lnSpc>
                <a:spcPct val="150000"/>
              </a:lnSpc>
              <a:spcAft>
                <a:spcPts val="0"/>
              </a:spcAft>
            </a:pPr>
            <a:r>
              <a:rPr lang="es-CO" sz="1600" b="1" u="sng" dirty="0">
                <a:solidFill>
                  <a:srgbClr val="943634"/>
                </a:solidFill>
                <a:latin typeface="Tahoma"/>
                <a:ea typeface="Times New Roman"/>
                <a:cs typeface="Times New Roman"/>
              </a:rPr>
              <a:t>III. Conflictos </a:t>
            </a:r>
            <a:r>
              <a:rPr lang="es-CO" sz="1600" b="1" u="sng" dirty="0" err="1">
                <a:solidFill>
                  <a:srgbClr val="943634"/>
                </a:solidFill>
                <a:latin typeface="Tahoma"/>
                <a:ea typeface="Times New Roman"/>
                <a:cs typeface="Times New Roman"/>
              </a:rPr>
              <a:t>socioambientales</a:t>
            </a:r>
            <a:r>
              <a:rPr lang="es-CO" sz="1600" b="1" u="sng" dirty="0">
                <a:solidFill>
                  <a:srgbClr val="943634"/>
                </a:solidFill>
                <a:latin typeface="Tahoma"/>
                <a:ea typeface="Times New Roman"/>
                <a:cs typeface="Times New Roman"/>
              </a:rPr>
              <a:t>, lucha contra el cambio climático y agenda post15: </a:t>
            </a:r>
            <a:r>
              <a:rPr lang="es-CO" sz="1600" b="1" i="1" u="sng" dirty="0">
                <a:solidFill>
                  <a:srgbClr val="943634"/>
                </a:solidFill>
                <a:latin typeface="Tahoma"/>
                <a:ea typeface="Times New Roman"/>
                <a:cs typeface="Times New Roman"/>
              </a:rPr>
              <a:t>un desafío vital para la construcción de </a:t>
            </a:r>
            <a:r>
              <a:rPr lang="es-CO" sz="1600" b="1" i="1" u="sng" dirty="0" smtClean="0">
                <a:solidFill>
                  <a:srgbClr val="943634"/>
                </a:solidFill>
                <a:latin typeface="Tahoma"/>
                <a:ea typeface="Times New Roman"/>
                <a:cs typeface="Times New Roman"/>
              </a:rPr>
              <a:t>paz</a:t>
            </a:r>
          </a:p>
          <a:p>
            <a:pPr marL="0" indent="0" algn="just">
              <a:lnSpc>
                <a:spcPct val="150000"/>
              </a:lnSpc>
              <a:spcAft>
                <a:spcPts val="0"/>
              </a:spcAft>
              <a:buNone/>
            </a:pPr>
            <a:r>
              <a:rPr lang="es-CO" sz="1600" dirty="0" smtClean="0">
                <a:latin typeface="Tahoma"/>
                <a:ea typeface="Calibri"/>
              </a:rPr>
              <a:t>El </a:t>
            </a:r>
            <a:r>
              <a:rPr lang="es-CO" sz="1600" dirty="0">
                <a:latin typeface="Tahoma"/>
                <a:ea typeface="Calibri"/>
              </a:rPr>
              <a:t>Estado </a:t>
            </a:r>
            <a:r>
              <a:rPr lang="es-CO" sz="1600" dirty="0" smtClean="0">
                <a:latin typeface="Tahoma"/>
                <a:ea typeface="Calibri"/>
              </a:rPr>
              <a:t>colombiano se </a:t>
            </a:r>
            <a:r>
              <a:rPr lang="es-CO" sz="1600" dirty="0">
                <a:latin typeface="Tahoma"/>
                <a:ea typeface="Calibri"/>
              </a:rPr>
              <a:t>comprometió en la COP21 a </a:t>
            </a:r>
            <a:r>
              <a:rPr lang="es-CO" sz="1600" dirty="0" smtClean="0">
                <a:latin typeface="Tahoma"/>
                <a:ea typeface="Calibri"/>
              </a:rPr>
              <a:t>afrontar </a:t>
            </a:r>
            <a:r>
              <a:rPr lang="es-CO" sz="1600" dirty="0">
                <a:latin typeface="Tahoma"/>
                <a:ea typeface="Calibri"/>
              </a:rPr>
              <a:t>el </a:t>
            </a:r>
            <a:r>
              <a:rPr lang="es-CO" sz="1600" dirty="0" smtClean="0">
                <a:latin typeface="Tahoma"/>
                <a:ea typeface="Calibri"/>
              </a:rPr>
              <a:t>cambio climático mediante estrategias de protección y </a:t>
            </a:r>
            <a:r>
              <a:rPr lang="es-CO" sz="1600" i="1" dirty="0" smtClean="0">
                <a:latin typeface="Tahoma"/>
                <a:ea typeface="Calibri"/>
              </a:rPr>
              <a:t>crecimiento </a:t>
            </a:r>
            <a:r>
              <a:rPr lang="es-CO" sz="1600" i="1" dirty="0">
                <a:latin typeface="Tahoma"/>
                <a:ea typeface="Calibri"/>
              </a:rPr>
              <a:t>verde </a:t>
            </a:r>
            <a:r>
              <a:rPr lang="es-CO" sz="1600" i="1" dirty="0" smtClean="0">
                <a:latin typeface="Tahoma"/>
                <a:ea typeface="Calibri"/>
              </a:rPr>
              <a:t>ambiental.</a:t>
            </a:r>
          </a:p>
          <a:p>
            <a:pPr marL="0" indent="0" algn="just">
              <a:lnSpc>
                <a:spcPct val="150000"/>
              </a:lnSpc>
              <a:spcAft>
                <a:spcPts val="0"/>
              </a:spcAft>
              <a:buNone/>
            </a:pPr>
            <a:endParaRPr lang="es-CO" sz="1600" i="1" dirty="0" smtClean="0">
              <a:latin typeface="Tahoma"/>
              <a:ea typeface="Calibri"/>
            </a:endParaRPr>
          </a:p>
          <a:p>
            <a:pPr marL="0" lvl="0" indent="0" algn="just">
              <a:lnSpc>
                <a:spcPct val="150000"/>
              </a:lnSpc>
              <a:spcAft>
                <a:spcPts val="0"/>
              </a:spcAft>
              <a:buNone/>
            </a:pPr>
            <a:r>
              <a:rPr lang="es-CO" sz="1600" dirty="0" smtClean="0">
                <a:latin typeface="Tahoma"/>
                <a:ea typeface="Calibri"/>
              </a:rPr>
              <a:t>Igualmente en el </a:t>
            </a:r>
            <a:r>
              <a:rPr lang="es-CO" sz="1600" dirty="0">
                <a:latin typeface="Tahoma"/>
                <a:ea typeface="Calibri"/>
              </a:rPr>
              <a:t>marco de la agenda post15 </a:t>
            </a:r>
            <a:r>
              <a:rPr lang="es-CO" sz="1600" dirty="0" smtClean="0">
                <a:latin typeface="Tahoma"/>
                <a:ea typeface="Calibri"/>
              </a:rPr>
              <a:t>el gobierno nacional incluyó </a:t>
            </a:r>
            <a:r>
              <a:rPr lang="es-CO" sz="1600" dirty="0">
                <a:solidFill>
                  <a:prstClr val="black"/>
                </a:solidFill>
                <a:latin typeface="Tahoma"/>
                <a:ea typeface="Calibri"/>
              </a:rPr>
              <a:t>en el Plan Nacional de </a:t>
            </a:r>
            <a:r>
              <a:rPr lang="es-CO" sz="1600" dirty="0" smtClean="0">
                <a:solidFill>
                  <a:prstClr val="black"/>
                </a:solidFill>
                <a:latin typeface="Tahoma"/>
                <a:ea typeface="Calibri"/>
              </a:rPr>
              <a:t>Desarrollo los n</a:t>
            </a:r>
            <a:r>
              <a:rPr lang="es-CO" sz="1600" dirty="0" smtClean="0">
                <a:latin typeface="Tahoma"/>
                <a:ea typeface="Calibri"/>
              </a:rPr>
              <a:t>uevos </a:t>
            </a:r>
            <a:r>
              <a:rPr lang="es-CO" sz="1600" dirty="0">
                <a:latin typeface="Tahoma"/>
                <a:ea typeface="Calibri"/>
              </a:rPr>
              <a:t>objetivos </a:t>
            </a:r>
            <a:r>
              <a:rPr lang="es-CO" sz="1600" dirty="0" smtClean="0">
                <a:latin typeface="Tahoma"/>
                <a:ea typeface="Calibri"/>
              </a:rPr>
              <a:t>del desarrollo sostenible, como </a:t>
            </a:r>
            <a:r>
              <a:rPr lang="es-CO" sz="1600" dirty="0">
                <a:latin typeface="Tahoma"/>
                <a:ea typeface="Calibri"/>
              </a:rPr>
              <a:t>el cuidado del agua, </a:t>
            </a:r>
            <a:r>
              <a:rPr lang="es-CO" sz="1600" dirty="0" smtClean="0">
                <a:latin typeface="Tahoma"/>
                <a:ea typeface="Calibri"/>
              </a:rPr>
              <a:t>la promoción de energías </a:t>
            </a:r>
            <a:r>
              <a:rPr lang="es-CO" sz="1600" dirty="0">
                <a:latin typeface="Tahoma"/>
                <a:ea typeface="Calibri"/>
              </a:rPr>
              <a:t>limpias, </a:t>
            </a:r>
            <a:r>
              <a:rPr lang="es-CO" sz="1600" dirty="0" smtClean="0">
                <a:latin typeface="Tahoma"/>
                <a:ea typeface="Calibri"/>
              </a:rPr>
              <a:t>la lucha contra el hambre </a:t>
            </a:r>
            <a:r>
              <a:rPr lang="es-CO" sz="1600" dirty="0">
                <a:latin typeface="Tahoma"/>
                <a:ea typeface="Calibri"/>
              </a:rPr>
              <a:t>y la protección de los </a:t>
            </a:r>
            <a:r>
              <a:rPr lang="es-CO" sz="1600" dirty="0" smtClean="0">
                <a:latin typeface="Tahoma"/>
                <a:ea typeface="Calibri"/>
              </a:rPr>
              <a:t>ecosistemas</a:t>
            </a:r>
            <a:r>
              <a:rPr lang="es-CO" sz="1600" dirty="0">
                <a:latin typeface="Tahoma"/>
                <a:ea typeface="Calibri"/>
              </a:rPr>
              <a:t> </a:t>
            </a:r>
            <a:r>
              <a:rPr lang="es-CO" sz="1600" dirty="0" smtClean="0">
                <a:latin typeface="Tahoma"/>
                <a:ea typeface="Calibri"/>
              </a:rPr>
              <a:t>y la vida.</a:t>
            </a:r>
            <a:r>
              <a:rPr lang="es-ES" sz="1600" dirty="0">
                <a:solidFill>
                  <a:prstClr val="black"/>
                </a:solidFill>
                <a:latin typeface="Tahoma"/>
                <a:ea typeface="Times New Roman"/>
                <a:cs typeface="Calibri"/>
              </a:rPr>
              <a:t> </a:t>
            </a:r>
            <a:endParaRPr lang="es-ES" sz="1600" dirty="0" smtClean="0">
              <a:solidFill>
                <a:prstClr val="black"/>
              </a:solidFill>
              <a:latin typeface="Tahoma"/>
              <a:ea typeface="Times New Roman"/>
              <a:cs typeface="Calibri"/>
            </a:endParaRPr>
          </a:p>
          <a:p>
            <a:pPr marL="0" lvl="0" indent="0" algn="just">
              <a:lnSpc>
                <a:spcPct val="150000"/>
              </a:lnSpc>
              <a:spcAft>
                <a:spcPts val="0"/>
              </a:spcAft>
              <a:buNone/>
            </a:pPr>
            <a:endParaRPr lang="es-ES" sz="1600" dirty="0" smtClean="0">
              <a:solidFill>
                <a:prstClr val="black"/>
              </a:solidFill>
              <a:latin typeface="Tahoma"/>
              <a:ea typeface="Times New Roman"/>
              <a:cs typeface="Calibri"/>
            </a:endParaRPr>
          </a:p>
          <a:p>
            <a:pPr marL="0" lvl="0" indent="0" algn="just">
              <a:lnSpc>
                <a:spcPct val="150000"/>
              </a:lnSpc>
              <a:spcAft>
                <a:spcPts val="0"/>
              </a:spcAft>
              <a:buNone/>
            </a:pPr>
            <a:r>
              <a:rPr lang="es-ES" sz="1600" dirty="0" smtClean="0">
                <a:solidFill>
                  <a:prstClr val="black"/>
                </a:solidFill>
                <a:latin typeface="Tahoma"/>
                <a:ea typeface="Times New Roman"/>
                <a:cs typeface="Calibri"/>
              </a:rPr>
              <a:t>Sin embargo, en medio </a:t>
            </a:r>
            <a:r>
              <a:rPr lang="es-ES" sz="1600" dirty="0">
                <a:solidFill>
                  <a:prstClr val="black"/>
                </a:solidFill>
                <a:latin typeface="Tahoma"/>
                <a:ea typeface="Times New Roman"/>
                <a:cs typeface="Calibri"/>
              </a:rPr>
              <a:t>de una agenda de paz que busca </a:t>
            </a:r>
            <a:r>
              <a:rPr lang="es-ES" sz="1600" dirty="0" smtClean="0">
                <a:solidFill>
                  <a:prstClr val="black"/>
                </a:solidFill>
                <a:latin typeface="Tahoma"/>
                <a:ea typeface="Times New Roman"/>
                <a:cs typeface="Calibri"/>
              </a:rPr>
              <a:t>evitar </a:t>
            </a:r>
            <a:r>
              <a:rPr lang="es-ES" sz="1600" dirty="0">
                <a:solidFill>
                  <a:prstClr val="black"/>
                </a:solidFill>
                <a:latin typeface="Tahoma"/>
                <a:ea typeface="Times New Roman"/>
                <a:cs typeface="Calibri"/>
              </a:rPr>
              <a:t>la repetición de las violencias, el país cuenta hoy con el mayor número de conflictos </a:t>
            </a:r>
            <a:r>
              <a:rPr lang="es-ES" sz="1600" dirty="0" err="1">
                <a:solidFill>
                  <a:prstClr val="black"/>
                </a:solidFill>
                <a:latin typeface="Tahoma"/>
                <a:ea typeface="Times New Roman"/>
                <a:cs typeface="Calibri"/>
              </a:rPr>
              <a:t>socioambientales</a:t>
            </a:r>
            <a:r>
              <a:rPr lang="es-ES" sz="1600" dirty="0">
                <a:solidFill>
                  <a:prstClr val="black"/>
                </a:solidFill>
                <a:latin typeface="Tahoma"/>
                <a:ea typeface="Times New Roman"/>
                <a:cs typeface="Calibri"/>
              </a:rPr>
              <a:t> generados por proyectos minero-energéticos en el mundo (72), seguido no tan cerca por Brasil (58) -país cuatro veces más grande en territorio-, así como por </a:t>
            </a:r>
            <a:r>
              <a:rPr lang="es-ES" sz="1600" dirty="0" smtClean="0">
                <a:solidFill>
                  <a:prstClr val="black"/>
                </a:solidFill>
                <a:latin typeface="Tahoma"/>
                <a:ea typeface="Times New Roman"/>
                <a:cs typeface="Calibri"/>
              </a:rPr>
              <a:t>Ecuador </a:t>
            </a:r>
            <a:r>
              <a:rPr lang="es-ES" sz="1600" dirty="0">
                <a:solidFill>
                  <a:prstClr val="black"/>
                </a:solidFill>
                <a:latin typeface="Tahoma"/>
                <a:ea typeface="Times New Roman"/>
                <a:cs typeface="Calibri"/>
              </a:rPr>
              <a:t>(48), Argentina (32), Perú (31) y Chile (30).</a:t>
            </a:r>
          </a:p>
          <a:p>
            <a:pPr marL="0" lvl="0" indent="0" algn="just">
              <a:lnSpc>
                <a:spcPct val="150000"/>
              </a:lnSpc>
              <a:spcAft>
                <a:spcPts val="0"/>
              </a:spcAft>
              <a:buNone/>
            </a:pPr>
            <a:endParaRPr lang="es-CO" sz="1600" dirty="0" smtClean="0">
              <a:latin typeface="Tahoma"/>
              <a:ea typeface="Calibri"/>
            </a:endParaRPr>
          </a:p>
          <a:p>
            <a:pPr marL="0" lvl="0" indent="0" algn="just">
              <a:lnSpc>
                <a:spcPct val="150000"/>
              </a:lnSpc>
              <a:spcAft>
                <a:spcPts val="0"/>
              </a:spcAft>
              <a:buNone/>
            </a:pPr>
            <a:endParaRPr lang="es-CO" sz="3600" b="1" i="1" dirty="0">
              <a:effectLst>
                <a:outerShdw blurRad="38100" dist="38100" dir="2700000" algn="tl">
                  <a:srgbClr val="000000">
                    <a:alpha val="43137"/>
                  </a:srgbClr>
                </a:outerShdw>
              </a:effectLst>
              <a:latin typeface="+mj-lt"/>
              <a:ea typeface="+mj-ea"/>
              <a:cs typeface="+mj-cs"/>
            </a:endParaRPr>
          </a:p>
        </p:txBody>
      </p:sp>
    </p:spTree>
    <p:extLst>
      <p:ext uri="{BB962C8B-B14F-4D97-AF65-F5344CB8AC3E}">
        <p14:creationId xmlns:p14="http://schemas.microsoft.com/office/powerpoint/2010/main" val="6472951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4339" name="Marcador de contenido 2"/>
          <p:cNvSpPr>
            <a:spLocks noGrp="1"/>
          </p:cNvSpPr>
          <p:nvPr>
            <p:ph idx="1"/>
          </p:nvPr>
        </p:nvSpPr>
        <p:spPr>
          <a:xfrm>
            <a:off x="539552" y="188640"/>
            <a:ext cx="8229600" cy="4752528"/>
          </a:xfrm>
          <a:solidFill>
            <a:schemeClr val="bg1"/>
          </a:solidFill>
          <a:extLst/>
        </p:spPr>
        <p:txBody>
          <a:bodyPr numCol="1"/>
          <a:lstStyle/>
          <a:p>
            <a:pPr marL="0" indent="0" algn="just">
              <a:lnSpc>
                <a:spcPct val="150000"/>
              </a:lnSpc>
              <a:spcAft>
                <a:spcPts val="0"/>
              </a:spcAft>
              <a:buNone/>
            </a:pPr>
            <a:endParaRPr lang="es-CO" sz="1600" b="1" i="1" u="sng" dirty="0">
              <a:solidFill>
                <a:srgbClr val="943634"/>
              </a:solidFill>
              <a:latin typeface="Tahoma"/>
              <a:ea typeface="Times New Roman"/>
              <a:cs typeface="Times New Roman"/>
            </a:endParaRPr>
          </a:p>
          <a:p>
            <a:pPr algn="just">
              <a:lnSpc>
                <a:spcPct val="150000"/>
              </a:lnSpc>
              <a:spcAft>
                <a:spcPts val="0"/>
              </a:spcAft>
            </a:pPr>
            <a:endParaRPr lang="es-CO" sz="1600" dirty="0" smtClean="0">
              <a:latin typeface="Tahoma"/>
              <a:ea typeface="Calibri"/>
              <a:cs typeface="Calibri"/>
            </a:endParaRPr>
          </a:p>
          <a:p>
            <a:pPr algn="just">
              <a:lnSpc>
                <a:spcPct val="150000"/>
              </a:lnSpc>
              <a:spcAft>
                <a:spcPts val="0"/>
              </a:spcAft>
            </a:pPr>
            <a:r>
              <a:rPr lang="es-CO" sz="1600" dirty="0" smtClean="0">
                <a:latin typeface="Tahoma"/>
                <a:ea typeface="Calibri"/>
                <a:cs typeface="Calibri"/>
              </a:rPr>
              <a:t>En </a:t>
            </a:r>
            <a:r>
              <a:rPr lang="es-CO" sz="1600" dirty="0">
                <a:latin typeface="Tahoma"/>
                <a:ea typeface="Calibri"/>
                <a:cs typeface="Calibri"/>
              </a:rPr>
              <a:t>Colombia según estudio de la Universidad del Valle, el 85% de estos conflictos se presenta en zona rural, y el 59,7% en territorios de pueblos indígenas y afrocolombianos, comprometiendo actualmente al menos 54 empresas de 11 países como (en orden descendente) </a:t>
            </a:r>
            <a:r>
              <a:rPr lang="es-CO" sz="1600" b="1" dirty="0" smtClean="0">
                <a:latin typeface="Tahoma"/>
                <a:ea typeface="Calibri"/>
                <a:cs typeface="Calibri"/>
              </a:rPr>
              <a:t>España </a:t>
            </a:r>
            <a:r>
              <a:rPr lang="es-CO" sz="1600" dirty="0" smtClean="0">
                <a:latin typeface="Tahoma"/>
                <a:ea typeface="Calibri"/>
                <a:cs typeface="Calibri"/>
              </a:rPr>
              <a:t>(6), </a:t>
            </a:r>
            <a:r>
              <a:rPr lang="es-CO" sz="1600" b="1" dirty="0" smtClean="0">
                <a:latin typeface="Tahoma"/>
                <a:ea typeface="Calibri"/>
                <a:cs typeface="Calibri"/>
              </a:rPr>
              <a:t>Canadá </a:t>
            </a:r>
            <a:r>
              <a:rPr lang="es-CO" sz="1600" dirty="0" smtClean="0">
                <a:latin typeface="Tahoma"/>
                <a:ea typeface="Calibri"/>
                <a:cs typeface="Calibri"/>
              </a:rPr>
              <a:t>(6), </a:t>
            </a:r>
            <a:r>
              <a:rPr lang="es-CO" sz="1600" b="1" dirty="0">
                <a:latin typeface="Tahoma"/>
                <a:ea typeface="Calibri"/>
                <a:cs typeface="Calibri"/>
              </a:rPr>
              <a:t>Brasil </a:t>
            </a:r>
            <a:r>
              <a:rPr lang="es-CO" sz="1600" dirty="0" smtClean="0">
                <a:latin typeface="Tahoma"/>
                <a:ea typeface="Calibri"/>
                <a:cs typeface="Calibri"/>
              </a:rPr>
              <a:t>(5), </a:t>
            </a:r>
            <a:r>
              <a:rPr lang="es-CO" sz="1600" b="1" dirty="0">
                <a:latin typeface="Tahoma"/>
                <a:ea typeface="Calibri"/>
                <a:cs typeface="Calibri"/>
              </a:rPr>
              <a:t>Sudáfrica</a:t>
            </a:r>
            <a:r>
              <a:rPr lang="es-CO" sz="1600" dirty="0">
                <a:latin typeface="Tahoma"/>
                <a:ea typeface="Calibri"/>
                <a:cs typeface="Calibri"/>
              </a:rPr>
              <a:t> </a:t>
            </a:r>
            <a:r>
              <a:rPr lang="es-CO" sz="1600" dirty="0" smtClean="0">
                <a:latin typeface="Tahoma"/>
                <a:ea typeface="Calibri"/>
                <a:cs typeface="Calibri"/>
              </a:rPr>
              <a:t>(4), </a:t>
            </a:r>
            <a:r>
              <a:rPr lang="es-CO" sz="1600" dirty="0" smtClean="0">
                <a:ea typeface="Calibri"/>
                <a:cs typeface="Calibri"/>
              </a:rPr>
              <a:t> </a:t>
            </a:r>
            <a:r>
              <a:rPr lang="es-CO" sz="1600" b="1" dirty="0" smtClean="0">
                <a:latin typeface="Tahoma"/>
                <a:ea typeface="Calibri"/>
                <a:cs typeface="Calibri"/>
              </a:rPr>
              <a:t>EEUU</a:t>
            </a:r>
            <a:r>
              <a:rPr lang="es-CO" sz="1600" dirty="0" smtClean="0">
                <a:latin typeface="Tahoma"/>
                <a:ea typeface="Calibri"/>
                <a:cs typeface="Calibri"/>
              </a:rPr>
              <a:t> (2), </a:t>
            </a:r>
            <a:r>
              <a:rPr lang="es-CO" sz="1600" b="1" dirty="0" smtClean="0">
                <a:latin typeface="Tahoma"/>
                <a:ea typeface="Calibri"/>
                <a:cs typeface="Calibri"/>
              </a:rPr>
              <a:t> </a:t>
            </a:r>
            <a:r>
              <a:rPr lang="es-CO" sz="1600" b="1" dirty="0">
                <a:latin typeface="Tahoma"/>
                <a:ea typeface="Calibri"/>
                <a:cs typeface="Calibri"/>
              </a:rPr>
              <a:t>Australia</a:t>
            </a:r>
            <a:r>
              <a:rPr lang="es-CO" sz="1600" dirty="0">
                <a:latin typeface="Tahoma"/>
                <a:ea typeface="Calibri"/>
                <a:cs typeface="Calibri"/>
              </a:rPr>
              <a:t> </a:t>
            </a:r>
            <a:r>
              <a:rPr lang="es-CO" sz="1600" dirty="0" smtClean="0">
                <a:latin typeface="Tahoma"/>
                <a:ea typeface="Calibri"/>
                <a:cs typeface="Calibri"/>
              </a:rPr>
              <a:t>(2),</a:t>
            </a:r>
            <a:r>
              <a:rPr lang="es-CO" sz="1600" b="1" dirty="0" smtClean="0">
                <a:latin typeface="Tahoma"/>
                <a:ea typeface="Calibri"/>
                <a:cs typeface="Calibri"/>
              </a:rPr>
              <a:t> </a:t>
            </a:r>
            <a:r>
              <a:rPr lang="es-CO" sz="1600" dirty="0" smtClean="0">
                <a:latin typeface="Tahoma"/>
                <a:ea typeface="Calibri"/>
                <a:cs typeface="Calibri"/>
              </a:rPr>
              <a:t> </a:t>
            </a:r>
            <a:r>
              <a:rPr lang="es-CO" sz="1600" b="1" dirty="0">
                <a:latin typeface="Tahoma"/>
                <a:ea typeface="Calibri"/>
                <a:cs typeface="Calibri"/>
              </a:rPr>
              <a:t>Suiza</a:t>
            </a:r>
            <a:r>
              <a:rPr lang="es-CO" sz="1600" dirty="0">
                <a:latin typeface="Tahoma"/>
                <a:ea typeface="Calibri"/>
                <a:cs typeface="Calibri"/>
              </a:rPr>
              <a:t> </a:t>
            </a:r>
            <a:r>
              <a:rPr lang="es-CO" sz="1600" dirty="0" smtClean="0">
                <a:latin typeface="Tahoma"/>
                <a:ea typeface="Calibri"/>
                <a:cs typeface="Calibri"/>
              </a:rPr>
              <a:t>(2), </a:t>
            </a:r>
            <a:r>
              <a:rPr lang="es-CO" sz="1600" b="1" dirty="0">
                <a:latin typeface="Tahoma"/>
                <a:ea typeface="Calibri"/>
                <a:cs typeface="Calibri"/>
              </a:rPr>
              <a:t>México</a:t>
            </a:r>
            <a:r>
              <a:rPr lang="es-CO" sz="1600" dirty="0">
                <a:latin typeface="Tahoma"/>
                <a:ea typeface="Calibri"/>
                <a:cs typeface="Calibri"/>
              </a:rPr>
              <a:t> </a:t>
            </a:r>
            <a:r>
              <a:rPr lang="es-CO" sz="1600" dirty="0" smtClean="0">
                <a:latin typeface="Tahoma"/>
                <a:ea typeface="Calibri"/>
                <a:cs typeface="Calibri"/>
              </a:rPr>
              <a:t>(2), </a:t>
            </a:r>
            <a:r>
              <a:rPr lang="es-CO" sz="1600" b="1" dirty="0">
                <a:latin typeface="Tahoma"/>
                <a:ea typeface="Calibri"/>
                <a:cs typeface="Calibri"/>
              </a:rPr>
              <a:t>Tailandia </a:t>
            </a:r>
            <a:r>
              <a:rPr lang="es-CO" sz="1600" dirty="0" smtClean="0">
                <a:latin typeface="Tahoma"/>
                <a:ea typeface="Calibri"/>
                <a:cs typeface="Calibri"/>
              </a:rPr>
              <a:t>(1)</a:t>
            </a:r>
            <a:r>
              <a:rPr lang="es-CO" sz="1600" b="1" dirty="0" smtClean="0">
                <a:latin typeface="Tahoma"/>
                <a:ea typeface="Calibri"/>
                <a:cs typeface="Calibri"/>
              </a:rPr>
              <a:t> </a:t>
            </a:r>
            <a:r>
              <a:rPr lang="es-CO" sz="1600" dirty="0">
                <a:latin typeface="Tahoma"/>
                <a:ea typeface="Calibri"/>
                <a:cs typeface="Calibri"/>
              </a:rPr>
              <a:t>y </a:t>
            </a:r>
            <a:r>
              <a:rPr lang="es-CO" sz="1600" b="1" dirty="0">
                <a:latin typeface="Tahoma"/>
                <a:ea typeface="Calibri"/>
                <a:cs typeface="Calibri"/>
              </a:rPr>
              <a:t>Rusia </a:t>
            </a:r>
            <a:r>
              <a:rPr lang="es-CO" sz="1600" dirty="0" smtClean="0">
                <a:latin typeface="Tahoma"/>
                <a:ea typeface="Calibri"/>
                <a:cs typeface="Calibri"/>
              </a:rPr>
              <a:t>(1).</a:t>
            </a:r>
            <a:endParaRPr lang="es-CO" sz="1600" dirty="0">
              <a:ea typeface="Times New Roman"/>
              <a:cs typeface="Calibri"/>
            </a:endParaRPr>
          </a:p>
          <a:p>
            <a:pPr algn="just">
              <a:lnSpc>
                <a:spcPct val="150000"/>
              </a:lnSpc>
              <a:spcAft>
                <a:spcPts val="0"/>
              </a:spcAft>
            </a:pPr>
            <a:endParaRPr lang="es-CO" sz="1600" dirty="0">
              <a:ea typeface="Times New Roman"/>
              <a:cs typeface="Calibri"/>
            </a:endParaRPr>
          </a:p>
          <a:p>
            <a:pPr algn="just">
              <a:lnSpc>
                <a:spcPct val="150000"/>
              </a:lnSpc>
              <a:spcAft>
                <a:spcPts val="0"/>
              </a:spcAft>
            </a:pPr>
            <a:r>
              <a:rPr lang="es-CO" sz="1600" dirty="0">
                <a:latin typeface="Tahoma"/>
                <a:ea typeface="Calibri"/>
                <a:cs typeface="Calibri"/>
              </a:rPr>
              <a:t>En el caso de </a:t>
            </a:r>
            <a:r>
              <a:rPr lang="es-CO" sz="1600" b="1" dirty="0">
                <a:latin typeface="Tahoma"/>
                <a:ea typeface="Calibri"/>
                <a:cs typeface="Calibri"/>
              </a:rPr>
              <a:t>Colombia</a:t>
            </a:r>
            <a:r>
              <a:rPr lang="es-CO" sz="1600" dirty="0">
                <a:latin typeface="Tahoma"/>
                <a:ea typeface="Calibri"/>
                <a:cs typeface="Calibri"/>
              </a:rPr>
              <a:t> con el involucramiento de al menos 21 </a:t>
            </a:r>
            <a:r>
              <a:rPr lang="es-CO" sz="1600" dirty="0" smtClean="0">
                <a:latin typeface="Tahoma"/>
                <a:ea typeface="Calibri"/>
                <a:cs typeface="Calibri"/>
              </a:rPr>
              <a:t>de estas empresas</a:t>
            </a:r>
            <a:r>
              <a:rPr lang="es-CO" sz="1600" dirty="0">
                <a:latin typeface="Tahoma"/>
                <a:ea typeface="Calibri"/>
                <a:cs typeface="Calibri"/>
              </a:rPr>
              <a:t>, varias recaudan capital internacional, como </a:t>
            </a:r>
            <a:r>
              <a:rPr lang="es-CO" sz="1600" dirty="0" smtClean="0">
                <a:latin typeface="Tahoma"/>
                <a:ea typeface="Calibri"/>
                <a:cs typeface="Calibri"/>
              </a:rPr>
              <a:t>hay </a:t>
            </a:r>
            <a:r>
              <a:rPr lang="es-CO" sz="1600" dirty="0">
                <a:latin typeface="Tahoma"/>
                <a:ea typeface="Calibri"/>
                <a:cs typeface="Calibri"/>
              </a:rPr>
              <a:t>otras en que el mismo Estado conserva toda o al menos la mitad de su participación </a:t>
            </a:r>
            <a:r>
              <a:rPr lang="es-CO" sz="1600" dirty="0" smtClean="0">
                <a:latin typeface="Tahoma"/>
                <a:ea typeface="Calibri"/>
                <a:cs typeface="Calibri"/>
              </a:rPr>
              <a:t>accionaria, </a:t>
            </a:r>
            <a:r>
              <a:rPr lang="es-CO" sz="1600" dirty="0">
                <a:latin typeface="Tahoma"/>
                <a:ea typeface="Calibri"/>
                <a:cs typeface="Calibri"/>
              </a:rPr>
              <a:t>y </a:t>
            </a:r>
            <a:r>
              <a:rPr lang="es-CO" sz="1600" dirty="0" smtClean="0">
                <a:latin typeface="Tahoma"/>
                <a:ea typeface="Calibri"/>
                <a:cs typeface="Calibri"/>
              </a:rPr>
              <a:t>por tanto su poder </a:t>
            </a:r>
            <a:r>
              <a:rPr lang="es-CO" sz="1600" dirty="0">
                <a:latin typeface="Tahoma"/>
                <a:ea typeface="Calibri"/>
                <a:cs typeface="Calibri"/>
              </a:rPr>
              <a:t>de </a:t>
            </a:r>
            <a:r>
              <a:rPr lang="es-CO" sz="1600" dirty="0" smtClean="0">
                <a:latin typeface="Tahoma"/>
                <a:ea typeface="Calibri"/>
                <a:cs typeface="Calibri"/>
              </a:rPr>
              <a:t>decidir sobre sus actividades y el impacto que generan.</a:t>
            </a:r>
            <a:endParaRPr lang="es-CO" sz="1600" dirty="0">
              <a:ea typeface="Times New Roman"/>
              <a:cs typeface="Calibri"/>
            </a:endParaRPr>
          </a:p>
          <a:p>
            <a:pPr marL="0" indent="0" algn="just">
              <a:lnSpc>
                <a:spcPct val="150000"/>
              </a:lnSpc>
              <a:spcAft>
                <a:spcPts val="0"/>
              </a:spcAft>
              <a:buNone/>
            </a:pPr>
            <a:endParaRPr lang="es-CO" sz="1600" dirty="0">
              <a:ea typeface="Times New Roman"/>
              <a:cs typeface="Calibri"/>
            </a:endParaRPr>
          </a:p>
        </p:txBody>
      </p:sp>
    </p:spTree>
    <p:extLst>
      <p:ext uri="{BB962C8B-B14F-4D97-AF65-F5344CB8AC3E}">
        <p14:creationId xmlns:p14="http://schemas.microsoft.com/office/powerpoint/2010/main" val="38341247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4339" name="Marcador de contenido 2"/>
          <p:cNvSpPr>
            <a:spLocks noGrp="1"/>
          </p:cNvSpPr>
          <p:nvPr>
            <p:ph idx="1"/>
          </p:nvPr>
        </p:nvSpPr>
        <p:spPr>
          <a:xfrm>
            <a:off x="539552" y="188640"/>
            <a:ext cx="8229600" cy="4752528"/>
          </a:xfrm>
          <a:solidFill>
            <a:schemeClr val="bg1"/>
          </a:solidFill>
          <a:extLst/>
        </p:spPr>
        <p:txBody>
          <a:bodyPr numCol="1"/>
          <a:lstStyle/>
          <a:p>
            <a:pPr marL="0" indent="0" algn="ctr">
              <a:lnSpc>
                <a:spcPct val="150000"/>
              </a:lnSpc>
              <a:spcAft>
                <a:spcPts val="0"/>
              </a:spcAft>
              <a:buNone/>
            </a:pPr>
            <a:r>
              <a:rPr lang="es-CO" sz="1600" b="1" dirty="0" smtClean="0">
                <a:solidFill>
                  <a:schemeClr val="accent2">
                    <a:lumMod val="75000"/>
                  </a:schemeClr>
                </a:solidFill>
                <a:latin typeface="Tahoma"/>
                <a:ea typeface="Calibri"/>
                <a:cs typeface="Calibri"/>
              </a:rPr>
              <a:t>PRINCIPALES AFECTACIONES SOCIALES GENERADAS POR CONFLICTOS AMBIENTALES</a:t>
            </a:r>
          </a:p>
          <a:p>
            <a:pPr algn="just">
              <a:spcAft>
                <a:spcPts val="0"/>
              </a:spcAft>
            </a:pPr>
            <a:r>
              <a:rPr lang="es-ES" sz="1600" dirty="0" smtClean="0">
                <a:latin typeface="Tahoma"/>
                <a:ea typeface="Times New Roman"/>
                <a:cs typeface="Calibri"/>
              </a:rPr>
              <a:t>Poco y difícil </a:t>
            </a:r>
            <a:r>
              <a:rPr lang="es-ES" sz="1600" dirty="0">
                <a:latin typeface="Tahoma"/>
                <a:ea typeface="Times New Roman"/>
                <a:cs typeface="Calibri"/>
              </a:rPr>
              <a:t>acceso </a:t>
            </a:r>
            <a:r>
              <a:rPr lang="es-ES" sz="1600" dirty="0" smtClean="0">
                <a:latin typeface="Tahoma"/>
                <a:ea typeface="Times New Roman"/>
                <a:cs typeface="Calibri"/>
              </a:rPr>
              <a:t>documental </a:t>
            </a:r>
            <a:r>
              <a:rPr lang="es-ES" sz="1600" dirty="0">
                <a:latin typeface="Tahoma"/>
                <a:ea typeface="Times New Roman"/>
                <a:cs typeface="Calibri"/>
              </a:rPr>
              <a:t>sobre los aspectos técnicos, </a:t>
            </a:r>
            <a:r>
              <a:rPr lang="es-ES" sz="1600" dirty="0" err="1">
                <a:latin typeface="Tahoma"/>
                <a:ea typeface="Times New Roman"/>
                <a:cs typeface="Calibri"/>
              </a:rPr>
              <a:t>socioambientales</a:t>
            </a:r>
            <a:r>
              <a:rPr lang="es-ES" sz="1600" dirty="0">
                <a:latin typeface="Tahoma"/>
                <a:ea typeface="Times New Roman"/>
                <a:cs typeface="Calibri"/>
              </a:rPr>
              <a:t> y legales de los </a:t>
            </a:r>
            <a:r>
              <a:rPr lang="es-ES" sz="1600" dirty="0" smtClean="0">
                <a:latin typeface="Tahoma"/>
                <a:ea typeface="Times New Roman"/>
                <a:cs typeface="Calibri"/>
              </a:rPr>
              <a:t>proyectos (</a:t>
            </a:r>
            <a:r>
              <a:rPr lang="es-ES" sz="1600" dirty="0" err="1" smtClean="0">
                <a:latin typeface="Tahoma"/>
                <a:ea typeface="Times New Roman"/>
                <a:cs typeface="Calibri"/>
              </a:rPr>
              <a:t>Ej</a:t>
            </a:r>
            <a:r>
              <a:rPr lang="es-ES" sz="1600" dirty="0" smtClean="0">
                <a:latin typeface="Tahoma"/>
                <a:ea typeface="Times New Roman"/>
                <a:cs typeface="Calibri"/>
              </a:rPr>
              <a:t> Caso el Quimbo - Huila).</a:t>
            </a:r>
          </a:p>
          <a:p>
            <a:pPr marL="0" indent="0" algn="just">
              <a:spcAft>
                <a:spcPts val="0"/>
              </a:spcAft>
              <a:buNone/>
            </a:pPr>
            <a:endParaRPr lang="es-ES" sz="1600" dirty="0" smtClean="0">
              <a:latin typeface="Tahoma"/>
              <a:ea typeface="Times New Roman"/>
              <a:cs typeface="Calibri"/>
            </a:endParaRPr>
          </a:p>
          <a:p>
            <a:pPr lvl="0"/>
            <a:r>
              <a:rPr lang="es-CO" sz="1600" dirty="0">
                <a:solidFill>
                  <a:prstClr val="black"/>
                </a:solidFill>
                <a:latin typeface="Tahoma"/>
                <a:ea typeface="Calibri"/>
              </a:rPr>
              <a:t>Engrosamiento de los cinturones de pobreza y desempleo en las zonas que reciben a los migrantes </a:t>
            </a:r>
            <a:r>
              <a:rPr lang="es-ES" sz="1600" dirty="0">
                <a:solidFill>
                  <a:prstClr val="black"/>
                </a:solidFill>
                <a:latin typeface="Tahoma"/>
                <a:ea typeface="Times New Roman"/>
                <a:cs typeface="Calibri"/>
              </a:rPr>
              <a:t>(</a:t>
            </a:r>
            <a:r>
              <a:rPr lang="es-ES" sz="1600" dirty="0" err="1">
                <a:solidFill>
                  <a:prstClr val="black"/>
                </a:solidFill>
                <a:latin typeface="Tahoma"/>
                <a:ea typeface="Times New Roman"/>
                <a:cs typeface="Calibri"/>
              </a:rPr>
              <a:t>Ej</a:t>
            </a:r>
            <a:r>
              <a:rPr lang="es-ES" sz="1600" dirty="0">
                <a:solidFill>
                  <a:prstClr val="black"/>
                </a:solidFill>
                <a:latin typeface="Tahoma"/>
                <a:ea typeface="Times New Roman"/>
                <a:cs typeface="Calibri"/>
              </a:rPr>
              <a:t> Caso el Quimbo - Huila</a:t>
            </a:r>
            <a:r>
              <a:rPr lang="es-ES" sz="1600" dirty="0" smtClean="0">
                <a:solidFill>
                  <a:prstClr val="black"/>
                </a:solidFill>
                <a:latin typeface="Tahoma"/>
                <a:ea typeface="Times New Roman"/>
                <a:cs typeface="Calibri"/>
              </a:rPr>
              <a:t>).</a:t>
            </a:r>
          </a:p>
          <a:p>
            <a:pPr lvl="0"/>
            <a:endParaRPr lang="es-ES" sz="1600" dirty="0">
              <a:solidFill>
                <a:prstClr val="black"/>
              </a:solidFill>
              <a:latin typeface="Tahoma"/>
              <a:ea typeface="Times New Roman"/>
              <a:cs typeface="Calibri"/>
            </a:endParaRPr>
          </a:p>
          <a:p>
            <a:pPr lvl="0" algn="just">
              <a:spcAft>
                <a:spcPts val="0"/>
              </a:spcAft>
            </a:pPr>
            <a:r>
              <a:rPr lang="es-ES" sz="1600" dirty="0">
                <a:solidFill>
                  <a:prstClr val="black"/>
                </a:solidFill>
                <a:latin typeface="Tahoma"/>
                <a:ea typeface="Times New Roman"/>
                <a:cs typeface="Calibri"/>
              </a:rPr>
              <a:t>Migración de indígenas campesinos y/o comunidades </a:t>
            </a:r>
            <a:r>
              <a:rPr lang="es-ES" sz="1600" dirty="0" err="1">
                <a:solidFill>
                  <a:prstClr val="black"/>
                </a:solidFill>
                <a:latin typeface="Tahoma"/>
                <a:ea typeface="Times New Roman"/>
                <a:cs typeface="Calibri"/>
              </a:rPr>
              <a:t>afrodescendientes</a:t>
            </a:r>
            <a:r>
              <a:rPr lang="es-ES" sz="1600" dirty="0">
                <a:solidFill>
                  <a:prstClr val="black"/>
                </a:solidFill>
                <a:latin typeface="Tahoma"/>
                <a:ea typeface="Times New Roman"/>
                <a:cs typeface="Calibri"/>
              </a:rPr>
              <a:t> a zonas urbanas o rurales con poco acceso hídrico y suelos cultivables (</a:t>
            </a:r>
            <a:r>
              <a:rPr lang="es-ES" sz="1600" dirty="0" err="1">
                <a:solidFill>
                  <a:prstClr val="black"/>
                </a:solidFill>
                <a:latin typeface="Tahoma"/>
                <a:ea typeface="Times New Roman"/>
                <a:cs typeface="Calibri"/>
              </a:rPr>
              <a:t>ej</a:t>
            </a:r>
            <a:r>
              <a:rPr lang="es-ES" sz="1600" dirty="0">
                <a:solidFill>
                  <a:prstClr val="black"/>
                </a:solidFill>
                <a:latin typeface="Tahoma"/>
                <a:ea typeface="Times New Roman"/>
                <a:cs typeface="Calibri"/>
              </a:rPr>
              <a:t>: caso desviación del río Ranchería - Guajira</a:t>
            </a:r>
            <a:r>
              <a:rPr lang="es-ES" sz="1600" dirty="0" smtClean="0">
                <a:solidFill>
                  <a:prstClr val="black"/>
                </a:solidFill>
                <a:latin typeface="Tahoma"/>
                <a:ea typeface="Times New Roman"/>
                <a:cs typeface="Calibri"/>
              </a:rPr>
              <a:t>).</a:t>
            </a:r>
            <a:endParaRPr lang="es-CO" sz="2000" dirty="0" smtClean="0">
              <a:solidFill>
                <a:prstClr val="black"/>
              </a:solidFill>
              <a:ea typeface="Times New Roman"/>
              <a:cs typeface="Calibri"/>
            </a:endParaRPr>
          </a:p>
          <a:p>
            <a:pPr marL="0" lvl="0" indent="0" algn="just">
              <a:spcAft>
                <a:spcPts val="0"/>
              </a:spcAft>
              <a:buNone/>
            </a:pPr>
            <a:endParaRPr lang="es-CO" sz="2000" dirty="0">
              <a:ea typeface="Times New Roman"/>
              <a:cs typeface="Calibri"/>
            </a:endParaRPr>
          </a:p>
          <a:p>
            <a:pPr algn="just">
              <a:spcAft>
                <a:spcPts val="0"/>
              </a:spcAft>
            </a:pPr>
            <a:r>
              <a:rPr lang="es-ES" sz="1600" dirty="0" smtClean="0">
                <a:latin typeface="Tahoma"/>
                <a:ea typeface="Times New Roman"/>
                <a:cs typeface="Calibri"/>
              </a:rPr>
              <a:t>Simulación </a:t>
            </a:r>
            <a:r>
              <a:rPr lang="es-ES" sz="1600" dirty="0">
                <a:latin typeface="Tahoma"/>
                <a:ea typeface="Times New Roman"/>
                <a:cs typeface="Calibri"/>
              </a:rPr>
              <a:t>de consultas </a:t>
            </a:r>
            <a:r>
              <a:rPr lang="es-ES" sz="1600" dirty="0" smtClean="0">
                <a:latin typeface="Tahoma"/>
                <a:ea typeface="Times New Roman"/>
                <a:cs typeface="Calibri"/>
              </a:rPr>
              <a:t>previas, </a:t>
            </a:r>
            <a:r>
              <a:rPr lang="es-ES" sz="1600" dirty="0">
                <a:latin typeface="Tahoma"/>
                <a:ea typeface="Times New Roman"/>
                <a:cs typeface="Calibri"/>
              </a:rPr>
              <a:t>irregularidades en procesos de convocatoria, transferencia de información técnica y </a:t>
            </a:r>
            <a:r>
              <a:rPr lang="es-ES" sz="1600" dirty="0" smtClean="0">
                <a:latin typeface="Tahoma"/>
                <a:ea typeface="Times New Roman"/>
                <a:cs typeface="Calibri"/>
              </a:rPr>
              <a:t>concertación </a:t>
            </a:r>
            <a:r>
              <a:rPr lang="es-ES" sz="1600" dirty="0">
                <a:latin typeface="Tahoma"/>
                <a:ea typeface="Times New Roman"/>
                <a:cs typeface="Calibri"/>
              </a:rPr>
              <a:t>social</a:t>
            </a:r>
            <a:r>
              <a:rPr lang="es-ES" sz="1600" dirty="0" smtClean="0">
                <a:latin typeface="Tahoma"/>
                <a:ea typeface="Times New Roman"/>
                <a:cs typeface="Calibri"/>
              </a:rPr>
              <a:t>. (</a:t>
            </a:r>
            <a:r>
              <a:rPr lang="es-ES" sz="1600" dirty="0" err="1" smtClean="0">
                <a:latin typeface="Tahoma"/>
                <a:ea typeface="Times New Roman"/>
                <a:cs typeface="Calibri"/>
              </a:rPr>
              <a:t>ej</a:t>
            </a:r>
            <a:r>
              <a:rPr lang="es-ES" sz="1600" dirty="0" smtClean="0">
                <a:latin typeface="Tahoma"/>
                <a:ea typeface="Times New Roman"/>
                <a:cs typeface="Calibri"/>
              </a:rPr>
              <a:t>: caso desviación del río Ranchería - Guajira).</a:t>
            </a:r>
          </a:p>
          <a:p>
            <a:pPr algn="just">
              <a:spcAft>
                <a:spcPts val="0"/>
              </a:spcAft>
            </a:pPr>
            <a:endParaRPr lang="es-CO" sz="2000" dirty="0">
              <a:ea typeface="Times New Roman"/>
              <a:cs typeface="Calibri"/>
            </a:endParaRPr>
          </a:p>
          <a:p>
            <a:pPr algn="just">
              <a:spcAft>
                <a:spcPts val="0"/>
              </a:spcAft>
            </a:pPr>
            <a:r>
              <a:rPr lang="es-ES" sz="1600" dirty="0" smtClean="0">
                <a:latin typeface="Tahoma"/>
                <a:ea typeface="Times New Roman"/>
                <a:cs typeface="Calibri"/>
              </a:rPr>
              <a:t>Desinformación </a:t>
            </a:r>
            <a:r>
              <a:rPr lang="es-ES" sz="1600" dirty="0">
                <a:latin typeface="Tahoma"/>
                <a:ea typeface="Times New Roman"/>
                <a:cs typeface="Calibri"/>
              </a:rPr>
              <a:t>sobre los alcances legales de la consulta previa </a:t>
            </a:r>
            <a:r>
              <a:rPr lang="es-ES" sz="1600" dirty="0" smtClean="0">
                <a:latin typeface="Tahoma"/>
                <a:ea typeface="Times New Roman"/>
                <a:cs typeface="Calibri"/>
              </a:rPr>
              <a:t>y sobre los </a:t>
            </a:r>
            <a:r>
              <a:rPr lang="es-ES" sz="1600" dirty="0">
                <a:latin typeface="Tahoma"/>
                <a:ea typeface="Times New Roman"/>
                <a:cs typeface="Calibri"/>
              </a:rPr>
              <a:t>derechos </a:t>
            </a:r>
            <a:r>
              <a:rPr lang="es-ES" sz="1600" dirty="0" smtClean="0">
                <a:latin typeface="Tahoma"/>
                <a:ea typeface="Times New Roman"/>
                <a:cs typeface="Calibri"/>
              </a:rPr>
              <a:t>de veeduría de </a:t>
            </a:r>
            <a:r>
              <a:rPr lang="es-ES" sz="1600" dirty="0">
                <a:latin typeface="Tahoma"/>
                <a:ea typeface="Times New Roman"/>
                <a:cs typeface="Calibri"/>
              </a:rPr>
              <a:t>las comunidades </a:t>
            </a:r>
            <a:r>
              <a:rPr lang="es-ES" sz="1600" dirty="0" smtClean="0">
                <a:solidFill>
                  <a:prstClr val="black"/>
                </a:solidFill>
                <a:latin typeface="Tahoma"/>
                <a:ea typeface="Times New Roman"/>
                <a:cs typeface="Calibri"/>
              </a:rPr>
              <a:t>(</a:t>
            </a:r>
            <a:r>
              <a:rPr lang="es-ES" sz="1600" dirty="0" err="1" smtClean="0">
                <a:solidFill>
                  <a:prstClr val="black"/>
                </a:solidFill>
                <a:latin typeface="Tahoma"/>
                <a:ea typeface="Times New Roman"/>
                <a:cs typeface="Calibri"/>
              </a:rPr>
              <a:t>ej</a:t>
            </a:r>
            <a:r>
              <a:rPr lang="es-ES" sz="1600" dirty="0" smtClean="0">
                <a:solidFill>
                  <a:prstClr val="black"/>
                </a:solidFill>
                <a:latin typeface="Tahoma"/>
                <a:ea typeface="Times New Roman"/>
                <a:cs typeface="Calibri"/>
              </a:rPr>
              <a:t>: caso delimitación nuevos bloques </a:t>
            </a:r>
            <a:r>
              <a:rPr lang="es-ES" sz="1600" dirty="0">
                <a:solidFill>
                  <a:prstClr val="black"/>
                </a:solidFill>
                <a:latin typeface="Tahoma"/>
                <a:ea typeface="Times New Roman"/>
                <a:cs typeface="Calibri"/>
              </a:rPr>
              <a:t>petroleros </a:t>
            </a:r>
            <a:r>
              <a:rPr lang="es-ES" sz="1600" dirty="0" smtClean="0">
                <a:solidFill>
                  <a:prstClr val="black"/>
                </a:solidFill>
                <a:latin typeface="Tahoma"/>
                <a:ea typeface="Times New Roman"/>
                <a:cs typeface="Calibri"/>
              </a:rPr>
              <a:t>en la </a:t>
            </a:r>
            <a:r>
              <a:rPr lang="es-ES" sz="1600" dirty="0">
                <a:solidFill>
                  <a:prstClr val="black"/>
                </a:solidFill>
                <a:latin typeface="Tahoma"/>
                <a:ea typeface="Times New Roman"/>
                <a:cs typeface="Calibri"/>
              </a:rPr>
              <a:t>A</a:t>
            </a:r>
            <a:r>
              <a:rPr lang="es-ES" sz="1600" dirty="0" smtClean="0">
                <a:solidFill>
                  <a:prstClr val="black"/>
                </a:solidFill>
                <a:latin typeface="Tahoma"/>
                <a:ea typeface="Times New Roman"/>
                <a:cs typeface="Calibri"/>
              </a:rPr>
              <a:t>mazonía - Caquetá).</a:t>
            </a:r>
            <a:endParaRPr lang="es-CO" sz="2000" dirty="0">
              <a:ea typeface="Times New Roman"/>
              <a:cs typeface="Calibri"/>
            </a:endParaRPr>
          </a:p>
          <a:p>
            <a:pPr marL="0" indent="0" algn="just">
              <a:spcAft>
                <a:spcPts val="0"/>
              </a:spcAft>
              <a:buNone/>
            </a:pPr>
            <a:endParaRPr lang="es-CO" sz="2000" dirty="0">
              <a:ea typeface="Times New Roman"/>
              <a:cs typeface="Calibri"/>
            </a:endParaRPr>
          </a:p>
          <a:p>
            <a:pPr marL="0" indent="0" algn="just">
              <a:spcAft>
                <a:spcPts val="0"/>
              </a:spcAft>
              <a:buNone/>
            </a:pPr>
            <a:endParaRPr lang="es-CO" sz="2000" dirty="0">
              <a:ea typeface="Times New Roman"/>
              <a:cs typeface="Calibri"/>
            </a:endParaRPr>
          </a:p>
        </p:txBody>
      </p:sp>
    </p:spTree>
    <p:extLst>
      <p:ext uri="{BB962C8B-B14F-4D97-AF65-F5344CB8AC3E}">
        <p14:creationId xmlns:p14="http://schemas.microsoft.com/office/powerpoint/2010/main" val="1553365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4339" name="Marcador de contenido 2"/>
          <p:cNvSpPr>
            <a:spLocks noGrp="1"/>
          </p:cNvSpPr>
          <p:nvPr>
            <p:ph idx="1"/>
          </p:nvPr>
        </p:nvSpPr>
        <p:spPr>
          <a:xfrm>
            <a:off x="539552" y="188640"/>
            <a:ext cx="8229600" cy="4752528"/>
          </a:xfrm>
          <a:solidFill>
            <a:schemeClr val="bg1"/>
          </a:solidFill>
          <a:extLst/>
        </p:spPr>
        <p:txBody>
          <a:bodyPr numCol="1"/>
          <a:lstStyle/>
          <a:p>
            <a:pPr marL="0" indent="0" algn="ctr">
              <a:spcAft>
                <a:spcPts val="0"/>
              </a:spcAft>
              <a:buNone/>
            </a:pPr>
            <a:endParaRPr lang="es-CO" sz="1800" b="1" dirty="0" smtClean="0">
              <a:solidFill>
                <a:schemeClr val="accent2">
                  <a:lumMod val="75000"/>
                </a:schemeClr>
              </a:solidFill>
              <a:latin typeface="Arial" pitchFamily="34" charset="0"/>
              <a:ea typeface="Times New Roman"/>
              <a:cs typeface="Arial" pitchFamily="34" charset="0"/>
            </a:endParaRPr>
          </a:p>
          <a:p>
            <a:pPr marL="0" indent="0" algn="ctr">
              <a:spcAft>
                <a:spcPts val="0"/>
              </a:spcAft>
              <a:buNone/>
            </a:pPr>
            <a:r>
              <a:rPr lang="es-CO" sz="1800" b="1" dirty="0" smtClean="0">
                <a:solidFill>
                  <a:schemeClr val="accent2">
                    <a:lumMod val="75000"/>
                  </a:schemeClr>
                </a:solidFill>
                <a:latin typeface="Arial" pitchFamily="34" charset="0"/>
                <a:ea typeface="Times New Roman"/>
                <a:cs typeface="Arial" pitchFamily="34" charset="0"/>
              </a:rPr>
              <a:t>La lucha por el agua</a:t>
            </a:r>
          </a:p>
          <a:p>
            <a:pPr marL="0" indent="0" algn="just">
              <a:spcAft>
                <a:spcPts val="0"/>
              </a:spcAft>
              <a:buNone/>
            </a:pPr>
            <a:endParaRPr lang="es-CO" sz="1800" b="1" dirty="0">
              <a:solidFill>
                <a:schemeClr val="accent2">
                  <a:lumMod val="75000"/>
                </a:schemeClr>
              </a:solidFill>
              <a:latin typeface="Arial" pitchFamily="34" charset="0"/>
              <a:ea typeface="Times New Roman"/>
              <a:cs typeface="Arial" pitchFamily="34" charset="0"/>
            </a:endParaRPr>
          </a:p>
          <a:p>
            <a:pPr marL="0" indent="0" algn="just">
              <a:spcAft>
                <a:spcPts val="0"/>
              </a:spcAft>
              <a:buNone/>
            </a:pPr>
            <a:r>
              <a:rPr lang="es-CO" sz="1600" dirty="0" smtClean="0">
                <a:latin typeface="Arial" pitchFamily="34" charset="0"/>
                <a:ea typeface="Times New Roman"/>
                <a:cs typeface="Arial" pitchFamily="34" charset="0"/>
              </a:rPr>
              <a:t>La redistribución del acceso al agua y la lucha por cuidarla para la producción de alimentos, ante su empleo industrial masivo, son una de las principales constantes en la mayoría de los 72 conflictos </a:t>
            </a:r>
            <a:r>
              <a:rPr lang="es-CO" sz="1600" dirty="0" err="1" smtClean="0">
                <a:latin typeface="Arial" pitchFamily="34" charset="0"/>
                <a:ea typeface="Times New Roman"/>
                <a:cs typeface="Arial" pitchFamily="34" charset="0"/>
              </a:rPr>
              <a:t>socioambientales</a:t>
            </a:r>
            <a:r>
              <a:rPr lang="es-CO" sz="1600" dirty="0" smtClean="0">
                <a:latin typeface="Arial" pitchFamily="34" charset="0"/>
                <a:ea typeface="Times New Roman"/>
                <a:cs typeface="Arial" pitchFamily="34" charset="0"/>
              </a:rPr>
              <a:t> documentados en Colombia (</a:t>
            </a:r>
            <a:r>
              <a:rPr lang="es-CO" sz="1600" dirty="0" err="1" smtClean="0">
                <a:latin typeface="Arial" pitchFamily="34" charset="0"/>
                <a:ea typeface="Times New Roman"/>
                <a:cs typeface="Arial" pitchFamily="34" charset="0"/>
              </a:rPr>
              <a:t>U.Valle</a:t>
            </a:r>
            <a:r>
              <a:rPr lang="es-CO" sz="1600" dirty="0" smtClean="0">
                <a:latin typeface="Arial" pitchFamily="34" charset="0"/>
                <a:ea typeface="Times New Roman"/>
                <a:cs typeface="Arial" pitchFamily="34" charset="0"/>
              </a:rPr>
              <a:t> 2014).</a:t>
            </a:r>
          </a:p>
          <a:p>
            <a:pPr marL="0" indent="0" algn="just">
              <a:spcAft>
                <a:spcPts val="0"/>
              </a:spcAft>
              <a:buNone/>
            </a:pPr>
            <a:endParaRPr lang="es-CO" sz="1600" dirty="0">
              <a:latin typeface="Arial" pitchFamily="34" charset="0"/>
              <a:ea typeface="Times New Roman"/>
              <a:cs typeface="Arial" pitchFamily="34" charset="0"/>
            </a:endParaRPr>
          </a:p>
          <a:p>
            <a:pPr marL="0" indent="0" algn="ctr">
              <a:spcAft>
                <a:spcPts val="0"/>
              </a:spcAft>
              <a:buNone/>
            </a:pPr>
            <a:r>
              <a:rPr lang="es-CO" sz="1800" b="1" dirty="0" smtClean="0">
                <a:solidFill>
                  <a:schemeClr val="accent2">
                    <a:lumMod val="75000"/>
                  </a:schemeClr>
                </a:solidFill>
                <a:latin typeface="Arial" pitchFamily="34" charset="0"/>
                <a:ea typeface="Times New Roman"/>
                <a:cs typeface="Arial" pitchFamily="34" charset="0"/>
              </a:rPr>
              <a:t>La llegada del </a:t>
            </a:r>
            <a:r>
              <a:rPr lang="es-CO" sz="1800" b="1" i="1" dirty="0" err="1" smtClean="0">
                <a:solidFill>
                  <a:schemeClr val="accent2">
                    <a:lumMod val="75000"/>
                  </a:schemeClr>
                </a:solidFill>
                <a:latin typeface="Arial" pitchFamily="34" charset="0"/>
                <a:cs typeface="Arial" pitchFamily="34" charset="0"/>
              </a:rPr>
              <a:t>fracking</a:t>
            </a:r>
            <a:r>
              <a:rPr lang="es-CO" sz="1800" b="1" dirty="0" smtClean="0">
                <a:solidFill>
                  <a:schemeClr val="accent2">
                    <a:lumMod val="75000"/>
                  </a:schemeClr>
                </a:solidFill>
                <a:latin typeface="Arial" pitchFamily="34" charset="0"/>
                <a:cs typeface="Arial" pitchFamily="34" charset="0"/>
              </a:rPr>
              <a:t> a Colombia</a:t>
            </a:r>
          </a:p>
          <a:p>
            <a:pPr marL="0" indent="0" algn="just">
              <a:spcAft>
                <a:spcPts val="0"/>
              </a:spcAft>
              <a:buNone/>
            </a:pPr>
            <a:endParaRPr lang="es-CO" sz="1600" b="1" dirty="0">
              <a:solidFill>
                <a:schemeClr val="accent2">
                  <a:lumMod val="75000"/>
                </a:schemeClr>
              </a:solidFill>
              <a:latin typeface="Arial" pitchFamily="34" charset="0"/>
              <a:cs typeface="Arial" pitchFamily="34" charset="0"/>
            </a:endParaRPr>
          </a:p>
          <a:p>
            <a:pPr marL="0" indent="0" algn="just">
              <a:spcAft>
                <a:spcPts val="0"/>
              </a:spcAft>
              <a:buNone/>
            </a:pPr>
            <a:r>
              <a:rPr lang="es-CO" sz="1600" dirty="0" smtClean="0">
                <a:latin typeface="Arial" pitchFamily="34" charset="0"/>
                <a:cs typeface="Arial" pitchFamily="34" charset="0"/>
              </a:rPr>
              <a:t>A pesar de prohibirse en varios países, con  </a:t>
            </a:r>
            <a:r>
              <a:rPr lang="es-CO" sz="1600" dirty="0">
                <a:latin typeface="Arial" pitchFamily="34" charset="0"/>
                <a:cs typeface="Arial" pitchFamily="34" charset="0"/>
              </a:rPr>
              <a:t>la </a:t>
            </a:r>
            <a:r>
              <a:rPr lang="es-CO" sz="1600" i="1" dirty="0">
                <a:latin typeface="Arial" pitchFamily="34" charset="0"/>
                <a:cs typeface="Arial" pitchFamily="34" charset="0"/>
              </a:rPr>
              <a:t>Ronda </a:t>
            </a:r>
            <a:r>
              <a:rPr lang="es-CO" sz="1600" i="1" dirty="0" smtClean="0">
                <a:latin typeface="Arial" pitchFamily="34" charset="0"/>
                <a:cs typeface="Arial" pitchFamily="34" charset="0"/>
              </a:rPr>
              <a:t>Empresarial Colombia 2014</a:t>
            </a:r>
            <a:r>
              <a:rPr lang="es-CO" sz="1600" dirty="0" smtClean="0">
                <a:latin typeface="Arial" pitchFamily="34" charset="0"/>
                <a:cs typeface="Arial" pitchFamily="34" charset="0"/>
              </a:rPr>
              <a:t>, </a:t>
            </a:r>
            <a:r>
              <a:rPr lang="es-CO" sz="1600" dirty="0">
                <a:latin typeface="Arial"/>
              </a:rPr>
              <a:t>la </a:t>
            </a:r>
            <a:r>
              <a:rPr lang="es-CO" sz="1600" dirty="0" smtClean="0">
                <a:latin typeface="Arial"/>
              </a:rPr>
              <a:t>Agencia Nacional de Hidrocarburos </a:t>
            </a:r>
            <a:r>
              <a:rPr lang="es-CO" sz="1600" dirty="0">
                <a:latin typeface="Arial"/>
              </a:rPr>
              <a:t>de Colombia </a:t>
            </a:r>
            <a:r>
              <a:rPr lang="es-CO" sz="1600" dirty="0" smtClean="0">
                <a:latin typeface="Arial" pitchFamily="34" charset="0"/>
                <a:cs typeface="Arial" pitchFamily="34" charset="0"/>
              </a:rPr>
              <a:t>ofreció </a:t>
            </a:r>
            <a:r>
              <a:rPr lang="es-CO" sz="1600" dirty="0">
                <a:latin typeface="Arial" pitchFamily="34" charset="0"/>
                <a:cs typeface="Arial" pitchFamily="34" charset="0"/>
              </a:rPr>
              <a:t>98 bloques para explotación de hidrocarburos, </a:t>
            </a:r>
            <a:r>
              <a:rPr lang="es-CO" sz="1600" dirty="0" smtClean="0">
                <a:latin typeface="Arial" pitchFamily="34" charset="0"/>
                <a:cs typeface="Arial" pitchFamily="34" charset="0"/>
              </a:rPr>
              <a:t>de los que 19 fueron </a:t>
            </a:r>
            <a:r>
              <a:rPr lang="es-CO" sz="1600" dirty="0">
                <a:latin typeface="Arial" pitchFamily="34" charset="0"/>
                <a:cs typeface="Arial" pitchFamily="34" charset="0"/>
              </a:rPr>
              <a:t>para hacer </a:t>
            </a:r>
            <a:r>
              <a:rPr lang="es-CO" sz="1600" dirty="0" err="1">
                <a:latin typeface="Arial" pitchFamily="34" charset="0"/>
                <a:cs typeface="Arial" pitchFamily="34" charset="0"/>
              </a:rPr>
              <a:t>fracking</a:t>
            </a:r>
            <a:r>
              <a:rPr lang="es-CO" sz="1600" dirty="0">
                <a:latin typeface="Arial" pitchFamily="34" charset="0"/>
                <a:cs typeface="Arial" pitchFamily="34" charset="0"/>
              </a:rPr>
              <a:t> de petróleo y </a:t>
            </a:r>
            <a:r>
              <a:rPr lang="es-CO" sz="1600" dirty="0" smtClean="0">
                <a:latin typeface="Arial" pitchFamily="34" charset="0"/>
                <a:cs typeface="Arial" pitchFamily="34" charset="0"/>
              </a:rPr>
              <a:t>gas. El primer proyecto de </a:t>
            </a:r>
            <a:r>
              <a:rPr lang="es-CO" sz="1600" dirty="0" err="1" smtClean="0">
                <a:latin typeface="Arial" pitchFamily="34" charset="0"/>
                <a:cs typeface="Arial" pitchFamily="34" charset="0"/>
              </a:rPr>
              <a:t>fracking</a:t>
            </a:r>
            <a:r>
              <a:rPr lang="es-CO" sz="1600" dirty="0" smtClean="0">
                <a:latin typeface="Arial" pitchFamily="34" charset="0"/>
                <a:cs typeface="Arial" pitchFamily="34" charset="0"/>
              </a:rPr>
              <a:t> con trámite de licencia ambiental en curso está en el municipio de San </a:t>
            </a:r>
            <a:r>
              <a:rPr lang="es-CO" sz="1600" dirty="0">
                <a:latin typeface="Arial" pitchFamily="34" charset="0"/>
                <a:cs typeface="Arial" pitchFamily="34" charset="0"/>
              </a:rPr>
              <a:t>M</a:t>
            </a:r>
            <a:r>
              <a:rPr lang="es-CO" sz="1600" dirty="0" smtClean="0">
                <a:latin typeface="Arial" pitchFamily="34" charset="0"/>
                <a:cs typeface="Arial" pitchFamily="34" charset="0"/>
              </a:rPr>
              <a:t>artín – Departamento del Cesar (a cargo de las empresas estadounidense </a:t>
            </a:r>
            <a:r>
              <a:rPr lang="es-CO" sz="1600" dirty="0" err="1" smtClean="0">
                <a:latin typeface="Arial" pitchFamily="34" charset="0"/>
                <a:cs typeface="Arial" pitchFamily="34" charset="0"/>
              </a:rPr>
              <a:t>Conocophillips</a:t>
            </a:r>
            <a:r>
              <a:rPr lang="es-CO" sz="1600" dirty="0" smtClean="0">
                <a:latin typeface="Arial" pitchFamily="34" charset="0"/>
                <a:cs typeface="Arial" pitchFamily="34" charset="0"/>
              </a:rPr>
              <a:t> </a:t>
            </a:r>
            <a:r>
              <a:rPr lang="es-CO" sz="1600" dirty="0">
                <a:latin typeface="Arial" pitchFamily="34" charset="0"/>
                <a:cs typeface="Arial" pitchFamily="34" charset="0"/>
              </a:rPr>
              <a:t>y CNE </a:t>
            </a:r>
            <a:r>
              <a:rPr lang="es-CO" sz="1600" dirty="0" smtClean="0">
                <a:latin typeface="Arial" pitchFamily="34" charset="0"/>
                <a:cs typeface="Arial" pitchFamily="34" charset="0"/>
              </a:rPr>
              <a:t>OIL&amp;GAS, esta última filial de </a:t>
            </a:r>
            <a:r>
              <a:rPr lang="es-CO" sz="1600" dirty="0">
                <a:latin typeface="Arial" pitchFamily="34" charset="0"/>
                <a:cs typeface="Arial" pitchFamily="34" charset="0"/>
              </a:rPr>
              <a:t>la empresa </a:t>
            </a:r>
            <a:r>
              <a:rPr lang="es-CO" sz="1600" dirty="0" smtClean="0">
                <a:latin typeface="Arial" pitchFamily="34" charset="0"/>
                <a:cs typeface="Arial" pitchFamily="34" charset="0"/>
              </a:rPr>
              <a:t>canadiense </a:t>
            </a:r>
            <a:r>
              <a:rPr lang="es-CO" sz="1600" i="1" dirty="0" err="1" smtClean="0">
                <a:latin typeface="Arial" pitchFamily="34" charset="0"/>
                <a:cs typeface="Arial" pitchFamily="34" charset="0"/>
              </a:rPr>
              <a:t>Canacol</a:t>
            </a:r>
            <a:r>
              <a:rPr lang="es-CO" sz="1600" i="1" dirty="0" smtClean="0">
                <a:latin typeface="Arial" pitchFamily="34" charset="0"/>
                <a:cs typeface="Arial" pitchFamily="34" charset="0"/>
              </a:rPr>
              <a:t> </a:t>
            </a:r>
            <a:r>
              <a:rPr lang="es-CO" sz="1600" i="1" dirty="0" err="1">
                <a:latin typeface="Arial" pitchFamily="34" charset="0"/>
                <a:cs typeface="Arial" pitchFamily="34" charset="0"/>
              </a:rPr>
              <a:t>Energy</a:t>
            </a:r>
            <a:r>
              <a:rPr lang="es-CO" sz="1600" i="1" dirty="0">
                <a:latin typeface="Arial" pitchFamily="34" charset="0"/>
                <a:cs typeface="Arial" pitchFamily="34" charset="0"/>
              </a:rPr>
              <a:t> LTD </a:t>
            </a:r>
            <a:r>
              <a:rPr lang="es-CO" sz="1600" dirty="0" smtClean="0">
                <a:latin typeface="Arial" pitchFamily="34" charset="0"/>
                <a:cs typeface="Arial" pitchFamily="34" charset="0"/>
              </a:rPr>
              <a:t>que es a su vez socia de la empresa colombiana ECOPETROL)</a:t>
            </a:r>
          </a:p>
          <a:p>
            <a:pPr marL="0" indent="0" algn="just">
              <a:spcAft>
                <a:spcPts val="0"/>
              </a:spcAft>
              <a:buNone/>
            </a:pPr>
            <a:endParaRPr lang="es-CO" sz="1600" dirty="0">
              <a:latin typeface="Arial" pitchFamily="34" charset="0"/>
              <a:ea typeface="Times New Roman"/>
              <a:cs typeface="Arial" pitchFamily="34" charset="0"/>
            </a:endParaRPr>
          </a:p>
        </p:txBody>
      </p:sp>
    </p:spTree>
    <p:extLst>
      <p:ext uri="{BB962C8B-B14F-4D97-AF65-F5344CB8AC3E}">
        <p14:creationId xmlns:p14="http://schemas.microsoft.com/office/powerpoint/2010/main" val="2369428079"/>
      </p:ext>
    </p:extLst>
  </p:cSld>
  <p:clrMapOvr>
    <a:masterClrMapping/>
  </p:clrMapOvr>
  <p:timing>
    <p:tnLst>
      <p:par>
        <p:cTn id="1" dur="indefinite" restart="never" nodeType="tmRoot"/>
      </p:par>
    </p:tnLst>
  </p:timing>
</p:sld>
</file>

<file path=ppt/theme/theme1.xml><?xml version="1.0" encoding="utf-8"?>
<a:theme xmlns:a="http://schemas.openxmlformats.org/drawingml/2006/main" name="Ppt000000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1119</TotalTime>
  <Words>1115</Words>
  <Application>Microsoft Office PowerPoint</Application>
  <PresentationFormat>Presentación en pantalla (4:3)</PresentationFormat>
  <Paragraphs>76</Paragraphs>
  <Slides>9</Slides>
  <Notes>9</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Ppt0000003</vt:lpstr>
      <vt:lpstr>Presentación de PowerPoint</vt:lpstr>
      <vt:lpstr>Introducción Actual contexto de diálogos de paz con el Ejército de Liberación Nacional ELN</vt:lpstr>
      <vt:lpstr>  I. En medio de los diálogos, amenazas a líderes sociales: </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ANÁLISIS DE REALIDAD NACIONAL</dc:title>
  <dc:creator>Herrera Herrera</dc:creator>
  <cp:lastModifiedBy>Incidencia Pasante</cp:lastModifiedBy>
  <cp:revision>147</cp:revision>
  <dcterms:created xsi:type="dcterms:W3CDTF">2013-12-05T18:40:16Z</dcterms:created>
  <dcterms:modified xsi:type="dcterms:W3CDTF">2016-06-07T14:16:01Z</dcterms:modified>
</cp:coreProperties>
</file>